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00" r:id="rId2"/>
    <p:sldId id="302" r:id="rId3"/>
    <p:sldId id="310" r:id="rId4"/>
    <p:sldId id="303" r:id="rId5"/>
    <p:sldId id="304" r:id="rId6"/>
    <p:sldId id="311" r:id="rId7"/>
    <p:sldId id="312" r:id="rId8"/>
    <p:sldId id="313" r:id="rId9"/>
    <p:sldId id="314" r:id="rId10"/>
    <p:sldId id="315" r:id="rId11"/>
    <p:sldId id="317" r:id="rId12"/>
    <p:sldId id="319" r:id="rId13"/>
    <p:sldId id="320" r:id="rId14"/>
    <p:sldId id="322" r:id="rId15"/>
    <p:sldId id="324" r:id="rId16"/>
    <p:sldId id="323" r:id="rId17"/>
    <p:sldId id="327" r:id="rId18"/>
    <p:sldId id="328" r:id="rId19"/>
    <p:sldId id="326" r:id="rId20"/>
    <p:sldId id="329" r:id="rId21"/>
    <p:sldId id="330" r:id="rId22"/>
    <p:sldId id="331" r:id="rId23"/>
    <p:sldId id="33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FF"/>
    <a:srgbClr val="000000"/>
    <a:srgbClr val="EAB85E"/>
    <a:srgbClr val="352973"/>
    <a:srgbClr val="006699"/>
    <a:srgbClr val="808080"/>
    <a:srgbClr val="00344F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13" autoAdjust="0"/>
    <p:restoredTop sz="94660"/>
  </p:normalViewPr>
  <p:slideViewPr>
    <p:cSldViewPr>
      <p:cViewPr varScale="1">
        <p:scale>
          <a:sx n="82" d="100"/>
          <a:sy n="82" d="100"/>
        </p:scale>
        <p:origin x="123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Edit your company slogan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E32-9D86-4A5A-9D9C-3D14DDAE9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62F3-8A79-431C-B0D6-119C980C6D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54E5-819E-4F0B-A2AB-005A51B72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2EC7-31B8-4100-8501-F04849FAC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E62C-9327-444C-B21E-C8EA72434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053A-8897-48D1-B641-15E3E83D1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B5E0-D12F-4450-ACED-887A884C4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0F9C-0EC1-4698-B9C7-95AD364B6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0A46-33CE-4E6C-9272-5DAB1BC9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C437-52C7-4BAA-8A85-6C7C2FD6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F3C2B-BC41-4EA5-908F-63ECC1AF00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4988D-ACA4-4949-A6C9-FDCF0C941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pull dir="r"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5357826"/>
            <a:ext cx="3616258" cy="1323972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БМАДОУ «Детский сад №2»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Старший воспитатель Ермакова М.А.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928802"/>
            <a:ext cx="710805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Информационная безопасность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ПРЕДМАРЕННЫЕ УГРОЗЫ</a:t>
            </a:r>
            <a:endParaRPr lang="en-US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 flipV="1">
            <a:off x="1071538" y="1857364"/>
            <a:ext cx="6500858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000100" y="1357298"/>
            <a:ext cx="7929618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хищение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уничтожение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0" hangingPunct="0"/>
            <a:endParaRPr lang="en-US" sz="2400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14282" y="1285860"/>
            <a:ext cx="685800" cy="679450"/>
            <a:chOff x="1296" y="1200"/>
            <a:chExt cx="432" cy="428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72712" name="Oval 8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3" name="Oval 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4" name="Oval 10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5" name="Oval 11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72717" name="Oval 13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6" name="Group 14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19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0" name="Oval 16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1" name="Oval 17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2" name="Oval 18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23" name="Text Box 19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72724" name="Line 20"/>
          <p:cNvSpPr>
            <a:spLocks noChangeShapeType="1"/>
          </p:cNvSpPr>
          <p:nvPr/>
        </p:nvSpPr>
        <p:spPr bwMode="auto">
          <a:xfrm flipV="1">
            <a:off x="928662" y="5786453"/>
            <a:ext cx="4786346" cy="45719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1142976" y="3071810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1000100" y="3500438"/>
            <a:ext cx="5072098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физическое воздействие на аппаратуру: внесение изменений в аппаратуру, подключение к каналам связи, порча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уничтожение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носителей, преднамеренное воздействие магнитным полем.</a:t>
            </a:r>
          </a:p>
          <a:p>
            <a:pPr eaLnBrk="0" hangingPunct="0"/>
            <a:endParaRPr lang="en-US" sz="2400" dirty="0"/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285720" y="2357430"/>
            <a:ext cx="685800" cy="685800"/>
            <a:chOff x="1303" y="1810"/>
            <a:chExt cx="432" cy="432"/>
          </a:xfrm>
        </p:grpSpPr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1303" y="1810"/>
              <a:ext cx="432" cy="432"/>
              <a:chOff x="816" y="2400"/>
              <a:chExt cx="480" cy="476"/>
            </a:xfrm>
          </p:grpSpPr>
          <p:grpSp>
            <p:nvGrpSpPr>
              <p:cNvPr id="9" name="Group 2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72733" name="Oval 2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4" name="Oval 3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5" name="Oval 3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6" name="Oval 3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3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72738" name="Oval 3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11" name="Group 3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40" name="Oval 3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1" name="Oval 3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2" name="Oval 3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3" name="Oval 3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44" name="Text Box 40"/>
            <p:cNvSpPr txBox="1">
              <a:spLocks noChangeArrowheads="1"/>
            </p:cNvSpPr>
            <p:nvPr/>
          </p:nvSpPr>
          <p:spPr bwMode="gray">
            <a:xfrm>
              <a:off x="1406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214282" y="3786190"/>
            <a:ext cx="685800" cy="679450"/>
            <a:chOff x="1296" y="1200"/>
            <a:chExt cx="432" cy="428"/>
          </a:xfrm>
        </p:grpSpPr>
        <p:grpSp>
          <p:nvGrpSpPr>
            <p:cNvPr id="13" name="Group 42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14" name="Group 43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72748" name="Oval 44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49" name="Oval 45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50" name="Oval 46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51" name="Oval 47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48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72753" name="Oval 49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16" name="Group 50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55" name="Oval 51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6" name="Oval 52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7" name="Oval 53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8" name="Oval 54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59" name="Text Box 55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73" name="Прямоугольник 72"/>
          <p:cNvSpPr/>
          <p:nvPr/>
        </p:nvSpPr>
        <p:spPr>
          <a:xfrm>
            <a:off x="1000100" y="2428868"/>
            <a:ext cx="72152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распространение компьютерных вирусов</a:t>
            </a:r>
          </a:p>
        </p:txBody>
      </p:sp>
      <p:pic>
        <p:nvPicPr>
          <p:cNvPr id="74" name="Рисунок 73" descr="24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27984" y="1214422"/>
            <a:ext cx="1416016" cy="2135916"/>
          </a:xfrm>
          <a:prstGeom prst="rect">
            <a:avLst/>
          </a:prstGeom>
        </p:spPr>
      </p:pic>
      <p:pic>
        <p:nvPicPr>
          <p:cNvPr id="58" name="Picture 4" descr="826651-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904" y="3548061"/>
            <a:ext cx="2916096" cy="330993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85918" y="571480"/>
            <a:ext cx="7143800" cy="11858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Преднамеренные угрозы в компьютерных системах могут </a:t>
            </a:r>
            <a:r>
              <a:rPr lang="ru-RU" sz="2400" dirty="0" smtClean="0"/>
              <a:t>осуществляться </a:t>
            </a:r>
            <a:r>
              <a:rPr lang="ru-RU" sz="2400" dirty="0"/>
              <a:t>через каналы доступа к </a:t>
            </a:r>
            <a:r>
              <a:rPr lang="ru-RU" sz="2400" dirty="0" smtClean="0"/>
              <a:t>информации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214282" y="1643050"/>
            <a:ext cx="762000" cy="665163"/>
            <a:chOff x="1110" y="2656"/>
            <a:chExt cx="1549" cy="1351"/>
          </a:xfrm>
        </p:grpSpPr>
        <p:sp>
          <p:nvSpPr>
            <p:cNvPr id="41049" name="AutoShape 89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0" name="AutoShape 90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1" name="AutoShape 91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92"/>
          <p:cNvGrpSpPr>
            <a:grpSpLocks/>
          </p:cNvGrpSpPr>
          <p:nvPr/>
        </p:nvGrpSpPr>
        <p:grpSpPr bwMode="auto">
          <a:xfrm>
            <a:off x="214282" y="2714620"/>
            <a:ext cx="762000" cy="665163"/>
            <a:chOff x="3174" y="2656"/>
            <a:chExt cx="1549" cy="1351"/>
          </a:xfrm>
        </p:grpSpPr>
        <p:sp>
          <p:nvSpPr>
            <p:cNvPr id="41053" name="AutoShape 93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4" name="AutoShape 94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5" name="AutoShape 95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56" name="Line 96"/>
          <p:cNvSpPr>
            <a:spLocks noChangeShapeType="1"/>
          </p:cNvSpPr>
          <p:nvPr/>
        </p:nvSpPr>
        <p:spPr bwMode="auto">
          <a:xfrm>
            <a:off x="1142976" y="2214553"/>
            <a:ext cx="5500726" cy="45719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58" name="Text Box 98"/>
          <p:cNvSpPr txBox="1">
            <a:spLocks noChangeArrowheads="1"/>
          </p:cNvSpPr>
          <p:nvPr/>
        </p:nvSpPr>
        <p:spPr bwMode="gray">
          <a:xfrm>
            <a:off x="428596" y="178592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/>
              <a:t>1</a:t>
            </a:r>
          </a:p>
        </p:txBody>
      </p:sp>
      <p:sp>
        <p:nvSpPr>
          <p:cNvPr id="41059" name="Line 99"/>
          <p:cNvSpPr>
            <a:spLocks noChangeShapeType="1"/>
          </p:cNvSpPr>
          <p:nvPr/>
        </p:nvSpPr>
        <p:spPr bwMode="auto">
          <a:xfrm>
            <a:off x="1142976" y="3286123"/>
            <a:ext cx="6215106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60" name="Text Box 100"/>
          <p:cNvSpPr txBox="1">
            <a:spLocks noChangeArrowheads="1"/>
          </p:cNvSpPr>
          <p:nvPr/>
        </p:nvSpPr>
        <p:spPr bwMode="auto">
          <a:xfrm>
            <a:off x="1071538" y="1785926"/>
            <a:ext cx="552497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компьютерное рабочее место служащего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1" name="Text Box 101"/>
          <p:cNvSpPr txBox="1">
            <a:spLocks noChangeArrowheads="1"/>
          </p:cNvSpPr>
          <p:nvPr/>
        </p:nvSpPr>
        <p:spPr bwMode="gray">
          <a:xfrm>
            <a:off x="428596" y="278605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/>
              <a:t>2</a:t>
            </a:r>
          </a:p>
        </p:txBody>
      </p:sp>
      <p:grpSp>
        <p:nvGrpSpPr>
          <p:cNvPr id="4" name="Group 102"/>
          <p:cNvGrpSpPr>
            <a:grpSpLocks/>
          </p:cNvGrpSpPr>
          <p:nvPr/>
        </p:nvGrpSpPr>
        <p:grpSpPr bwMode="auto">
          <a:xfrm>
            <a:off x="214282" y="3786190"/>
            <a:ext cx="762000" cy="665163"/>
            <a:chOff x="1110" y="2656"/>
            <a:chExt cx="1549" cy="1351"/>
          </a:xfrm>
        </p:grpSpPr>
        <p:sp>
          <p:nvSpPr>
            <p:cNvPr id="41063" name="AutoShape 103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4" name="AutoShape 104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5" name="AutoShape 105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06"/>
          <p:cNvGrpSpPr>
            <a:grpSpLocks/>
          </p:cNvGrpSpPr>
          <p:nvPr/>
        </p:nvGrpSpPr>
        <p:grpSpPr bwMode="auto">
          <a:xfrm>
            <a:off x="285720" y="5000636"/>
            <a:ext cx="762000" cy="665163"/>
            <a:chOff x="3174" y="2656"/>
            <a:chExt cx="1549" cy="1351"/>
          </a:xfrm>
        </p:grpSpPr>
        <p:sp>
          <p:nvSpPr>
            <p:cNvPr id="41067" name="AutoShape 107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8" name="AutoShape 108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9" name="AutoShape 109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70" name="Line 110"/>
          <p:cNvSpPr>
            <a:spLocks noChangeShapeType="1"/>
          </p:cNvSpPr>
          <p:nvPr/>
        </p:nvSpPr>
        <p:spPr bwMode="auto">
          <a:xfrm>
            <a:off x="1214414" y="5572139"/>
            <a:ext cx="3286148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71" name="Text Box 111"/>
          <p:cNvSpPr txBox="1">
            <a:spLocks noChangeArrowheads="1"/>
          </p:cNvSpPr>
          <p:nvPr/>
        </p:nvSpPr>
        <p:spPr bwMode="auto">
          <a:xfrm>
            <a:off x="1071538" y="2500306"/>
            <a:ext cx="628992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i="1" dirty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компьютерное рабочее место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администратора</a:t>
            </a:r>
          </a:p>
          <a:p>
            <a:pPr eaLnBrk="0" hangingPunc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компьютерной системы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2" name="Text Box 112"/>
          <p:cNvSpPr txBox="1">
            <a:spLocks noChangeArrowheads="1"/>
          </p:cNvSpPr>
          <p:nvPr/>
        </p:nvSpPr>
        <p:spPr bwMode="gray">
          <a:xfrm>
            <a:off x="428596" y="392906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/>
              <a:t>3</a:t>
            </a:r>
          </a:p>
        </p:txBody>
      </p:sp>
      <p:sp>
        <p:nvSpPr>
          <p:cNvPr id="41073" name="Line 113"/>
          <p:cNvSpPr>
            <a:spLocks noChangeShapeType="1"/>
          </p:cNvSpPr>
          <p:nvPr/>
        </p:nvSpPr>
        <p:spPr bwMode="auto">
          <a:xfrm>
            <a:off x="1142976" y="4500568"/>
            <a:ext cx="4357718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75" name="Text Box 115"/>
          <p:cNvSpPr txBox="1">
            <a:spLocks noChangeArrowheads="1"/>
          </p:cNvSpPr>
          <p:nvPr/>
        </p:nvSpPr>
        <p:spPr bwMode="gray">
          <a:xfrm>
            <a:off x="500034" y="507207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/>
              <a:t>4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071538" y="3643314"/>
            <a:ext cx="7715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внешние носители информации (диски, ленты, бумажные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носители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214414" y="5143512"/>
            <a:ext cx="3140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внешние каналы связи</a:t>
            </a:r>
          </a:p>
        </p:txBody>
      </p:sp>
      <p:pic>
        <p:nvPicPr>
          <p:cNvPr id="33" name="Рисунок 32" descr="incid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4228477"/>
            <a:ext cx="2928926" cy="2629524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286124"/>
            <a:ext cx="6357950" cy="3286148"/>
          </a:xfrm>
        </p:spPr>
        <p:txBody>
          <a:bodyPr/>
          <a:lstStyle/>
          <a:p>
            <a:pPr marL="3175" indent="187325" algn="ctr">
              <a:buNone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Среди вредоносных программ особое место занимают 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троянские 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кони»,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которые могут быть незаметно для владельца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установлены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запущены на его компьютере. Различные варианты «троянских коней» делают возможным просмотр содержимого экрана, перехват вводимых с клавиатуры команд, кражу и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изменение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паролей и файлов и т. п.</a:t>
            </a:r>
          </a:p>
          <a:p>
            <a:pPr algn="ctr"/>
            <a:endParaRPr lang="ru-RU" sz="2400" dirty="0"/>
          </a:p>
        </p:txBody>
      </p:sp>
      <p:pic>
        <p:nvPicPr>
          <p:cNvPr id="5" name="Рисунок 4" descr="Троянский кон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0"/>
            <a:ext cx="4476749" cy="3357562"/>
          </a:xfrm>
          <a:prstGeom prst="rect">
            <a:avLst/>
          </a:prstGeom>
        </p:spPr>
      </p:pic>
      <p:pic>
        <p:nvPicPr>
          <p:cNvPr id="4" name="Рисунок 3" descr="computer-vir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74" y="4429132"/>
            <a:ext cx="2696828" cy="2030945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95400"/>
            <a:ext cx="8553480" cy="4724400"/>
          </a:xfrm>
        </p:spPr>
        <p:txBody>
          <a:bodyPr/>
          <a:lstStyle/>
          <a:p>
            <a:pPr marL="3175" indent="187325">
              <a:buNone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 чаще причиной информационных «диверсий» называют Интернет. Это связано с расширением спектра услуг и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электронных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сделок, осуществляемых через Интернет. Все чаще вместе с электронной почтой, бесплатными программами,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компьютерными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играми приходят и компьютерные вирусы.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internet_clip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3357562"/>
            <a:ext cx="3643338" cy="3229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nternet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3286124"/>
            <a:ext cx="3333750" cy="3333750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214290"/>
            <a:ext cx="4572000" cy="6643710"/>
          </a:xfrm>
        </p:spPr>
        <p:txBody>
          <a:bodyPr/>
          <a:lstStyle/>
          <a:p>
            <a:pPr marL="3175" indent="290513">
              <a:buNone/>
            </a:pPr>
            <a:r>
              <a:rPr lang="ru-RU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последнее время среди распространенных </a:t>
            </a:r>
            <a:r>
              <a:rPr lang="ru-RU" sz="2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компьютерных </a:t>
            </a:r>
            <a:r>
              <a:rPr lang="ru-RU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угроз стали фигурировать </a:t>
            </a:r>
            <a:r>
              <a:rPr lang="ru-RU" sz="26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сетевые атаки. </a:t>
            </a:r>
            <a:r>
              <a:rPr lang="ru-RU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Атаки </a:t>
            </a:r>
            <a:r>
              <a:rPr lang="ru-RU" sz="2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злоумышленников </a:t>
            </a:r>
            <a:r>
              <a:rPr lang="ru-RU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имеют целью выведение из строя </a:t>
            </a:r>
            <a:r>
              <a:rPr lang="ru-RU" sz="2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определенных </a:t>
            </a:r>
            <a:r>
              <a:rPr lang="ru-RU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узлов компьютерной сети. Эти атаки получили название «отказ в </a:t>
            </a:r>
            <a:r>
              <a:rPr lang="ru-RU" sz="2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обслуживании». </a:t>
            </a:r>
            <a:r>
              <a:rPr lang="ru-RU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Выведение из строя некоторых узлов сети даже на ограниченное время может привести к очень серьезным последствиям. </a:t>
            </a:r>
            <a:endParaRPr lang="ru-RU" sz="2600" dirty="0"/>
          </a:p>
        </p:txBody>
      </p:sp>
      <p:pic>
        <p:nvPicPr>
          <p:cNvPr id="4" name="Рисунок 3" descr="41949449_1238677607_4221112219_vir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714488"/>
            <a:ext cx="4286280" cy="3500462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СЛУЧАЙНЫЕ  УГРОЗЫ</a:t>
            </a:r>
            <a:endParaRPr lang="en-US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 flipV="1">
            <a:off x="1071538" y="1811645"/>
            <a:ext cx="4857784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000100" y="1357298"/>
            <a:ext cx="7929618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ошибки пользователя компьютера</a:t>
            </a:r>
          </a:p>
          <a:p>
            <a:pPr eaLnBrk="0" hangingPunct="0"/>
            <a:endParaRPr lang="en-US" sz="2400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14282" y="1285860"/>
            <a:ext cx="685800" cy="679450"/>
            <a:chOff x="1296" y="1200"/>
            <a:chExt cx="432" cy="428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72712" name="Oval 8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3" name="Oval 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4" name="Oval 10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5" name="Oval 11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72717" name="Oval 13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6" name="Group 14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19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0" name="Oval 16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1" name="Oval 17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2" name="Oval 18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23" name="Text Box 19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72724" name="Line 20"/>
          <p:cNvSpPr>
            <a:spLocks noChangeShapeType="1"/>
          </p:cNvSpPr>
          <p:nvPr/>
        </p:nvSpPr>
        <p:spPr bwMode="auto">
          <a:xfrm flipV="1">
            <a:off x="1142976" y="4500570"/>
            <a:ext cx="7786742" cy="3600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1142976" y="3500437"/>
            <a:ext cx="6000792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1071506" y="3714752"/>
            <a:ext cx="8072494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отказы и сбои аппаратуры, в том числе помехи и искажения сигналов на линиях связи;</a:t>
            </a:r>
          </a:p>
          <a:p>
            <a:pPr lvl="0" eaLnBrk="0" hangingPunct="0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dirty="0"/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214282" y="2500306"/>
            <a:ext cx="685800" cy="685800"/>
            <a:chOff x="1303" y="1810"/>
            <a:chExt cx="432" cy="432"/>
          </a:xfrm>
        </p:grpSpPr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1303" y="1810"/>
              <a:ext cx="432" cy="432"/>
              <a:chOff x="816" y="2400"/>
              <a:chExt cx="480" cy="476"/>
            </a:xfrm>
          </p:grpSpPr>
          <p:grpSp>
            <p:nvGrpSpPr>
              <p:cNvPr id="9" name="Group 2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72733" name="Oval 2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4" name="Oval 3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5" name="Oval 3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6" name="Oval 3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3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72738" name="Oval 3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11" name="Group 3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40" name="Oval 3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1" name="Oval 3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2" name="Oval 3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3" name="Oval 3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44" name="Text Box 40"/>
            <p:cNvSpPr txBox="1">
              <a:spLocks noChangeArrowheads="1"/>
            </p:cNvSpPr>
            <p:nvPr/>
          </p:nvSpPr>
          <p:spPr bwMode="gray">
            <a:xfrm>
              <a:off x="1406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285720" y="3786190"/>
            <a:ext cx="685800" cy="679450"/>
            <a:chOff x="1296" y="1200"/>
            <a:chExt cx="432" cy="428"/>
          </a:xfrm>
        </p:grpSpPr>
        <p:grpSp>
          <p:nvGrpSpPr>
            <p:cNvPr id="13" name="Group 42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14" name="Group 43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72748" name="Oval 44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49" name="Oval 45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50" name="Oval 46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51" name="Oval 47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48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72753" name="Oval 49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16" name="Group 50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55" name="Oval 51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6" name="Oval 52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7" name="Oval 53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8" name="Oval 54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59" name="Text Box 55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73" name="Прямоугольник 72"/>
          <p:cNvSpPr/>
          <p:nvPr/>
        </p:nvSpPr>
        <p:spPr>
          <a:xfrm>
            <a:off x="1000100" y="221455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ошибки профессиональных разработчиков информационных систем: алгоритмические, программные, структурные</a:t>
            </a:r>
          </a:p>
        </p:txBody>
      </p:sp>
      <p:grpSp>
        <p:nvGrpSpPr>
          <p:cNvPr id="57" name="Group 41"/>
          <p:cNvGrpSpPr>
            <a:grpSpLocks/>
          </p:cNvGrpSpPr>
          <p:nvPr/>
        </p:nvGrpSpPr>
        <p:grpSpPr bwMode="auto">
          <a:xfrm>
            <a:off x="285720" y="5214950"/>
            <a:ext cx="685800" cy="679450"/>
            <a:chOff x="1296" y="1200"/>
            <a:chExt cx="432" cy="428"/>
          </a:xfrm>
        </p:grpSpPr>
        <p:grpSp>
          <p:nvGrpSpPr>
            <p:cNvPr id="58" name="Group 42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60" name="Group 43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68" name="Oval 44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Oval 45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Oval 46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Oval 47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61" name="Group 48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62" name="Oval 49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63" name="Group 50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64" name="Oval 51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" name="Oval 52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6" name="Oval 53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7" name="Oval 54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59" name="Text Box 55"/>
            <p:cNvSpPr txBox="1">
              <a:spLocks noChangeArrowheads="1"/>
            </p:cNvSpPr>
            <p:nvPr/>
          </p:nvSpPr>
          <p:spPr bwMode="gray">
            <a:xfrm>
              <a:off x="1392" y="1269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b="1" dirty="0" smtClean="0">
                  <a:solidFill>
                    <a:schemeClr val="bg1"/>
                  </a:solidFill>
                </a:rPr>
                <a:t>4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2" name="Line 20"/>
          <p:cNvSpPr>
            <a:spLocks noChangeShapeType="1"/>
          </p:cNvSpPr>
          <p:nvPr/>
        </p:nvSpPr>
        <p:spPr bwMode="auto">
          <a:xfrm flipV="1">
            <a:off x="1214414" y="6169363"/>
            <a:ext cx="6715172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1071538" y="4929198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форс-мажорные обстоятельства (авария, пожар, наводнение и другие так называемые воздействия непреодолимой силы)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МЕТОДЫ  ЗАЩИТЫ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95400"/>
            <a:ext cx="8715436" cy="5562600"/>
          </a:xfrm>
        </p:spPr>
        <p:txBody>
          <a:bodyPr/>
          <a:lstStyle/>
          <a:p>
            <a:pPr lvl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Расширение областей использования компьютеров и увеличение темпа роста компьютерного парка (то есть проблема защиты информации должна решаться на уровне технических средств)</a:t>
            </a:r>
          </a:p>
          <a:p>
            <a:pPr lvl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Высокая степень концентрации информации в центрах ее обработки и, как следствие, появление централизованных баз данных, предназначенных для коллективного пользования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Расширение доступа пользователя к мировым информационным ресурсам (современные системы обработки данных могут обслуживать неограниченное число абонентов, удаленных на сотни и тысячи километров);</a:t>
            </a:r>
          </a:p>
          <a:p>
            <a:pPr lvl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Усложнение программного обеспечения вычислительного процесса на компьютере.</a:t>
            </a: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Freeform 3"/>
          <p:cNvSpPr>
            <a:spLocks noEditPoints="1"/>
          </p:cNvSpPr>
          <p:nvPr/>
        </p:nvSpPr>
        <p:spPr bwMode="gray">
          <a:xfrm rot="-1358056">
            <a:off x="829163" y="1263747"/>
            <a:ext cx="7373088" cy="4025208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gray">
          <a:xfrm>
            <a:off x="3857620" y="500042"/>
            <a:ext cx="2857520" cy="18573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gray">
          <a:xfrm>
            <a:off x="428596" y="2143116"/>
            <a:ext cx="2857520" cy="168910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gray">
          <a:xfrm>
            <a:off x="2500298" y="4857760"/>
            <a:ext cx="2609876" cy="1500198"/>
          </a:xfrm>
          <a:prstGeom prst="ellipse">
            <a:avLst/>
          </a:prstGeom>
          <a:gradFill rotWithShape="1">
            <a:gsLst>
              <a:gs pos="0">
                <a:srgbClr val="EAB85E"/>
              </a:gs>
              <a:gs pos="100000">
                <a:srgbClr val="EAB85E">
                  <a:gamma/>
                  <a:shade val="27451"/>
                  <a:invGamma/>
                </a:srgb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5783" name="Oval 7"/>
          <p:cNvSpPr>
            <a:spLocks noChangeArrowheads="1"/>
          </p:cNvSpPr>
          <p:nvPr/>
        </p:nvSpPr>
        <p:spPr bwMode="gray">
          <a:xfrm>
            <a:off x="6143636" y="3000372"/>
            <a:ext cx="2500330" cy="1643074"/>
          </a:xfrm>
          <a:prstGeom prst="ellipse">
            <a:avLst/>
          </a:prstGeom>
          <a:gradFill rotWithShape="1">
            <a:gsLst>
              <a:gs pos="0">
                <a:srgbClr val="D476D6"/>
              </a:gs>
              <a:gs pos="100000">
                <a:srgbClr val="D476D6">
                  <a:gamma/>
                  <a:shade val="27451"/>
                  <a:invGamma/>
                </a:srgb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gray">
          <a:xfrm>
            <a:off x="3929058" y="928670"/>
            <a:ext cx="26432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dirty="0" smtClean="0">
                <a:solidFill>
                  <a:schemeClr val="bg1"/>
                </a:solidFill>
                <a:latin typeface="+mn-lt"/>
              </a:rPr>
              <a:t>ограничение доступа к информации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gray">
          <a:xfrm>
            <a:off x="6429388" y="3500438"/>
            <a:ext cx="20956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dirty="0" smtClean="0">
                <a:solidFill>
                  <a:schemeClr val="bg1"/>
                </a:solidFill>
                <a:latin typeface="+mn-lt"/>
              </a:rPr>
              <a:t>законодательные </a:t>
            </a:r>
          </a:p>
          <a:p>
            <a:pPr algn="ctr" eaLnBrk="0" hangingPunct="0"/>
            <a:r>
              <a:rPr lang="ru-RU" sz="2000" dirty="0" smtClean="0">
                <a:solidFill>
                  <a:schemeClr val="bg1"/>
                </a:solidFill>
                <a:latin typeface="+mn-lt"/>
              </a:rPr>
              <a:t>меры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gray">
          <a:xfrm>
            <a:off x="2928926" y="5072074"/>
            <a:ext cx="200026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dirty="0" smtClean="0">
                <a:latin typeface="+mn-lt"/>
              </a:rPr>
              <a:t>контроль доступа к аппаратуре</a:t>
            </a:r>
            <a:endParaRPr lang="en-US" sz="2000" dirty="0">
              <a:latin typeface="+mn-lt"/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black">
          <a:xfrm>
            <a:off x="3357554" y="2857496"/>
            <a:ext cx="2590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chemeClr val="tx2"/>
                </a:solidFill>
              </a:rPr>
              <a:t>МЕТОДЫ ЗАЩИТЫ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gray">
          <a:xfrm>
            <a:off x="1000100" y="2571744"/>
            <a:ext cx="17859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dirty="0" smtClean="0">
                <a:solidFill>
                  <a:schemeClr val="bg1"/>
                </a:solidFill>
                <a:latin typeface="+mn-lt"/>
              </a:rPr>
              <a:t>шифрование информации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571736" y="2428868"/>
            <a:ext cx="4143404" cy="642942"/>
            <a:chOff x="1810" y="1803"/>
            <a:chExt cx="1948" cy="358"/>
          </a:xfrm>
        </p:grpSpPr>
        <p:sp>
          <p:nvSpPr>
            <p:cNvPr id="77828" name="AutoShape 4"/>
            <p:cNvSpPr>
              <a:spLocks noChangeArrowheads="1"/>
            </p:cNvSpPr>
            <p:nvPr/>
          </p:nvSpPr>
          <p:spPr bwMode="gray">
            <a:xfrm rot="16200000" flipH="1">
              <a:off x="1758" y="1904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7829" name="AutoShape 5"/>
            <p:cNvSpPr>
              <a:spLocks noChangeArrowheads="1"/>
            </p:cNvSpPr>
            <p:nvPr/>
          </p:nvSpPr>
          <p:spPr bwMode="gray">
            <a:xfrm rot="5400000" flipH="1">
              <a:off x="3500" y="1855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7831" name="Oval 7"/>
          <p:cNvSpPr>
            <a:spLocks noChangeArrowheads="1"/>
          </p:cNvSpPr>
          <p:nvPr/>
        </p:nvSpPr>
        <p:spPr bwMode="gray">
          <a:xfrm>
            <a:off x="2857488" y="1142985"/>
            <a:ext cx="3567130" cy="3429023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2" name="Oval 8"/>
          <p:cNvSpPr>
            <a:spLocks noChangeArrowheads="1"/>
          </p:cNvSpPr>
          <p:nvPr/>
        </p:nvSpPr>
        <p:spPr bwMode="gray">
          <a:xfrm>
            <a:off x="2928926" y="1357298"/>
            <a:ext cx="3429024" cy="2984505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63529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63529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3" name="Oval 9"/>
          <p:cNvSpPr>
            <a:spLocks noChangeArrowheads="1"/>
          </p:cNvSpPr>
          <p:nvPr/>
        </p:nvSpPr>
        <p:spPr bwMode="gray">
          <a:xfrm>
            <a:off x="3643306" y="1785926"/>
            <a:ext cx="2003425" cy="20066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7839" name="AutoShape 15"/>
          <p:cNvSpPr>
            <a:spLocks noChangeArrowheads="1"/>
          </p:cNvSpPr>
          <p:nvPr/>
        </p:nvSpPr>
        <p:spPr bwMode="gray">
          <a:xfrm>
            <a:off x="214282" y="642918"/>
            <a:ext cx="2357454" cy="6000792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42" name="AutoShape 18"/>
          <p:cNvSpPr>
            <a:spLocks noChangeArrowheads="1"/>
          </p:cNvSpPr>
          <p:nvPr/>
        </p:nvSpPr>
        <p:spPr bwMode="gray">
          <a:xfrm>
            <a:off x="6786578" y="642918"/>
            <a:ext cx="2143140" cy="5857916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gray">
          <a:xfrm>
            <a:off x="3643306" y="2357430"/>
            <a:ext cx="21226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000000"/>
                </a:solidFill>
                <a:latin typeface="+mn-lt"/>
              </a:rPr>
              <a:t>Ограничение </a:t>
            </a:r>
          </a:p>
          <a:p>
            <a:pPr algn="ctr" eaLnBrk="0" hangingPunct="0"/>
            <a:r>
              <a:rPr lang="ru-RU" sz="2400" b="1" dirty="0" smtClean="0">
                <a:solidFill>
                  <a:srgbClr val="000000"/>
                </a:solidFill>
                <a:latin typeface="+mn-lt"/>
              </a:rPr>
              <a:t>доступа</a:t>
            </a:r>
            <a:endParaRPr lang="en-US" sz="24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gray">
          <a:xfrm>
            <a:off x="214282" y="1500174"/>
            <a:ext cx="242889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dirty="0" smtClean="0">
                <a:latin typeface="+mn-lt"/>
              </a:rPr>
              <a:t>на уровне среды обитания человека, то есть путем создания искусственной преграды вокруг объекта защиты: выдачи допущенным лицам специальных пропусков, установки охранной сигнализации или системы видеонаблюдения</a:t>
            </a:r>
          </a:p>
          <a:p>
            <a:pPr algn="ctr" eaLnBrk="0" hangingPunct="0"/>
            <a:endParaRPr lang="en-US" sz="2000" dirty="0">
              <a:latin typeface="+mn-lt"/>
            </a:endParaRPr>
          </a:p>
        </p:txBody>
      </p:sp>
      <p:sp>
        <p:nvSpPr>
          <p:cNvPr id="77848" name="Text Box 24"/>
          <p:cNvSpPr txBox="1">
            <a:spLocks noChangeArrowheads="1"/>
          </p:cNvSpPr>
          <p:nvPr/>
        </p:nvSpPr>
        <p:spPr bwMode="gray">
          <a:xfrm>
            <a:off x="6786578" y="1571612"/>
            <a:ext cx="235742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dirty="0" smtClean="0">
                <a:solidFill>
                  <a:schemeClr val="bg1"/>
                </a:solidFill>
                <a:latin typeface="+mn-lt"/>
              </a:rPr>
              <a:t>на уровне защиты компьютерных систем, например, с помощью разделения информации, циркулирующей в компьютерной системе, на части и организации доступа к ней лиц в соответствии с их функциональными обязанностями.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929718" cy="2276476"/>
          </a:xfrm>
        </p:spPr>
        <p:txBody>
          <a:bodyPr/>
          <a:lstStyle/>
          <a:p>
            <a:pPr marL="3175" indent="290513" algn="ctr">
              <a:buNone/>
            </a:pPr>
            <a:r>
              <a:rPr lang="ru-RU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Политика безопасности </a:t>
            </a:r>
            <a:r>
              <a:rPr lang="ru-RU" dirty="0" smtClean="0">
                <a:solidFill>
                  <a:schemeClr val="tx1"/>
                </a:solidFill>
              </a:rPr>
              <a:t>— это совокупность технических,  программных и организационных мер, направленных на защиту информации в компьютерной сети.</a:t>
            </a:r>
          </a:p>
          <a:p>
            <a:pPr marL="3175" indent="290513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1206030354_19ef3e156111f6b3cfdcdf907333eb8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35" y="3143249"/>
            <a:ext cx="3937361" cy="3528766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2000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u="sng" dirty="0" smtClean="0">
                <a:solidFill>
                  <a:schemeClr val="tx1"/>
                </a:solidFill>
              </a:rPr>
              <a:t>Информационная среда </a:t>
            </a:r>
            <a:r>
              <a:rPr lang="ru-RU" sz="2800" dirty="0" smtClean="0">
                <a:solidFill>
                  <a:schemeClr val="tx1"/>
                </a:solidFill>
              </a:rPr>
              <a:t>– это совокупность условий, средств и методов на базе компьютерных систем, предназначенных для создания и использования информационных ресурсов</a:t>
            </a:r>
          </a:p>
          <a:p>
            <a:pPr marL="0" indent="0">
              <a:buNone/>
            </a:pPr>
            <a:endParaRPr lang="ru-RU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securit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596" y="2500306"/>
            <a:ext cx="4143404" cy="414340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00034" y="3214686"/>
            <a:ext cx="43577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800" u="sng" dirty="0" smtClean="0">
                <a:latin typeface="+mn-lt"/>
              </a:rPr>
              <a:t>Информационная безопасность </a:t>
            </a:r>
            <a:r>
              <a:rPr lang="ru-RU" sz="2800" dirty="0" smtClean="0">
                <a:latin typeface="+mn-lt"/>
              </a:rPr>
              <a:t>– совокупность мер по защите информационной среды общества и человека.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95400"/>
            <a:ext cx="5072098" cy="4419616"/>
          </a:xfrm>
        </p:spPr>
        <p:txBody>
          <a:bodyPr>
            <a:normAutofit lnSpcReduction="10000"/>
          </a:bodyPr>
          <a:lstStyle/>
          <a:p>
            <a:pPr marL="0" indent="176213">
              <a:buNone/>
            </a:pPr>
            <a:r>
              <a:rPr lang="ru-RU" sz="2000" i="1" dirty="0" smtClean="0">
                <a:solidFill>
                  <a:schemeClr val="tx1"/>
                </a:solidFill>
              </a:rPr>
              <a:t>Защита </a:t>
            </a:r>
            <a:r>
              <a:rPr lang="ru-RU" sz="2000" dirty="0" smtClean="0">
                <a:solidFill>
                  <a:schemeClr val="tx1"/>
                </a:solidFill>
              </a:rPr>
              <a:t>от хищения информации обычно осуществляется с помощью специальных программных средств. Несанкционированное копирование и распространение программ и ценной компьютерной информации является кражей интеллектуальной собственности. Защищаемые программы подвергаются предварительной обработке, приводящей исполняемый код программы в состояние, препятствующее его выполнению на «чужих» компьютерах (шифрование файлов, вставка парольной защиты, проверка компьютера по его уникальным характеристикам и т. п.).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Info_Security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4942" y="1571612"/>
            <a:ext cx="3706100" cy="3857652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4429156" cy="5286412"/>
          </a:xfrm>
        </p:spPr>
        <p:txBody>
          <a:bodyPr/>
          <a:lstStyle/>
          <a:p>
            <a:pPr marL="3175" indent="187325">
              <a:buNone/>
            </a:pPr>
            <a:r>
              <a:rPr lang="ru-RU" sz="2400" i="1" dirty="0" smtClean="0">
                <a:solidFill>
                  <a:schemeClr val="tx1"/>
                </a:solidFill>
              </a:rPr>
              <a:t>Для защиты от компьютерных вирусов </a:t>
            </a:r>
            <a:r>
              <a:rPr lang="ru-RU" sz="2400" dirty="0" smtClean="0">
                <a:solidFill>
                  <a:schemeClr val="tx1"/>
                </a:solidFill>
              </a:rPr>
              <a:t>применяются «</a:t>
            </a:r>
            <a:r>
              <a:rPr lang="ru-RU" sz="2400" dirty="0" err="1" smtClean="0">
                <a:solidFill>
                  <a:schemeClr val="tx1"/>
                </a:solidFill>
              </a:rPr>
              <a:t>иммуностойкие</a:t>
            </a:r>
            <a:r>
              <a:rPr lang="ru-RU" sz="2400" dirty="0" smtClean="0">
                <a:solidFill>
                  <a:schemeClr val="tx1"/>
                </a:solidFill>
              </a:rPr>
              <a:t>» программные средства (программы-анализаторы), предусматривающие разграничение доступа, самоконтроль и самовосстановление. Антивирусные средства являются самыми распространенными средствами защиты информации.</a:t>
            </a:r>
          </a:p>
          <a:p>
            <a:pPr marL="3175" indent="187325"/>
            <a:endParaRPr lang="ru-RU" dirty="0"/>
          </a:p>
        </p:txBody>
      </p:sp>
      <p:pic>
        <p:nvPicPr>
          <p:cNvPr id="5" name="Рисунок 4" descr="16078314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1357298"/>
            <a:ext cx="4572032" cy="4572032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95400"/>
            <a:ext cx="3929090" cy="4724400"/>
          </a:xfrm>
        </p:spPr>
        <p:txBody>
          <a:bodyPr/>
          <a:lstStyle/>
          <a:p>
            <a:pPr marL="3175" indent="187325">
              <a:buNone/>
            </a:pPr>
            <a:r>
              <a:rPr lang="ru-RU" sz="2000" i="1" dirty="0" smtClean="0">
                <a:solidFill>
                  <a:schemeClr val="tx1"/>
                </a:solidFill>
              </a:rPr>
              <a:t>В качестве физической защиты </a:t>
            </a:r>
            <a:r>
              <a:rPr lang="ru-RU" sz="2000" dirty="0" smtClean="0">
                <a:solidFill>
                  <a:schemeClr val="tx1"/>
                </a:solidFill>
              </a:rPr>
              <a:t>компьютерных систем используется специальная аппаратура, позволяющая выявить устройства промышленного шпионажа, исключить запись или ретрансляцию излучений компьютера, а также речевых и других несущих информацию сигналов. Это позволяет предотвратить утечку информативных электромагнитных сигналов за пределы охраняемой территории. </a:t>
            </a:r>
          </a:p>
          <a:p>
            <a:endParaRPr lang="ru-RU" sz="2000" dirty="0"/>
          </a:p>
        </p:txBody>
      </p:sp>
      <p:pic>
        <p:nvPicPr>
          <p:cNvPr id="5" name="Рисунок 4" descr="zawiwjonnost'_klientskoj_informaci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4810" y="928670"/>
            <a:ext cx="4748902" cy="5214974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4071966" cy="5214974"/>
          </a:xfrm>
        </p:spPr>
        <p:txBody>
          <a:bodyPr/>
          <a:lstStyle/>
          <a:p>
            <a:pPr lvl="0"/>
            <a:r>
              <a:rPr lang="ru-RU" sz="2000" dirty="0" smtClean="0">
                <a:solidFill>
                  <a:schemeClr val="tx1"/>
                </a:solidFill>
              </a:rPr>
              <a:t>повышение надежности работы электронных и механических узлов и элементов;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структурная избыточность — дублирование или утроение элементов, устройств, подсистем;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функциональный контроль с диагностикой отказов, то есть обнаружение сбоев, неисправностей и программных ошибок и исключение их влияния на процесс обработки информации, а также указание места отказавшего элемента.</a:t>
            </a: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pashe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4810" y="2285992"/>
            <a:ext cx="4713728" cy="342902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285852" y="285728"/>
            <a:ext cx="65008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i="1" dirty="0" smtClean="0">
                <a:latin typeface="+mn-lt"/>
              </a:rPr>
              <a:t>Для защиты информации от случайных информационных угроз, </a:t>
            </a:r>
            <a:r>
              <a:rPr lang="ru-RU" sz="2000" dirty="0" smtClean="0">
                <a:latin typeface="+mn-lt"/>
              </a:rPr>
              <a:t>например, в компьютерных системах, применяются средства повышения надежности аппаратуры: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AutoShape 3"/>
          <p:cNvSpPr>
            <a:spLocks noChangeArrowheads="1"/>
          </p:cNvSpPr>
          <p:nvPr/>
        </p:nvSpPr>
        <p:spPr bwMode="invGray">
          <a:xfrm>
            <a:off x="1498600" y="2085975"/>
            <a:ext cx="5759450" cy="2638425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chemeClr val="accent2"/>
              </a:gs>
              <a:gs pos="100000">
                <a:srgbClr val="00344F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36" name="AutoShape 4"/>
          <p:cNvSpPr>
            <a:spLocks noChangeArrowheads="1"/>
          </p:cNvSpPr>
          <p:nvPr/>
        </p:nvSpPr>
        <p:spPr bwMode="blackWhite">
          <a:xfrm>
            <a:off x="642910" y="1371600"/>
            <a:ext cx="7786742" cy="628640"/>
          </a:xfrm>
          <a:prstGeom prst="roundRect">
            <a:avLst>
              <a:gd name="adj" fmla="val 50000"/>
            </a:avLst>
          </a:prstGeom>
          <a:noFill/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Цели обеспечения информационной безопасности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40" name="Oval 8"/>
          <p:cNvSpPr>
            <a:spLocks noChangeArrowheads="1"/>
          </p:cNvSpPr>
          <p:nvPr/>
        </p:nvSpPr>
        <p:spPr bwMode="gray">
          <a:xfrm>
            <a:off x="285720" y="3857627"/>
            <a:ext cx="2814630" cy="2700000"/>
          </a:xfrm>
          <a:prstGeom prst="ellipse">
            <a:avLst/>
          </a:prstGeom>
          <a:gradFill rotWithShape="1">
            <a:gsLst>
              <a:gs pos="0">
                <a:srgbClr val="EAB85E"/>
              </a:gs>
              <a:gs pos="100000">
                <a:srgbClr val="EAB85E">
                  <a:gamma/>
                  <a:shade val="57255"/>
                  <a:invGamma/>
                </a:srgbClr>
              </a:gs>
            </a:gsLst>
            <a:path path="rect">
              <a:fillToRect l="100000" t="10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1" name="Oval 9"/>
          <p:cNvSpPr>
            <a:spLocks noChangeArrowheads="1"/>
          </p:cNvSpPr>
          <p:nvPr/>
        </p:nvSpPr>
        <p:spPr bwMode="gray">
          <a:xfrm>
            <a:off x="357158" y="3929066"/>
            <a:ext cx="2638416" cy="2520971"/>
          </a:xfrm>
          <a:prstGeom prst="ellipse">
            <a:avLst/>
          </a:prstGeom>
          <a:gradFill rotWithShape="1">
            <a:gsLst>
              <a:gs pos="0">
                <a:srgbClr val="EAB85E">
                  <a:alpha val="85001"/>
                </a:srgbClr>
              </a:gs>
              <a:gs pos="100000">
                <a:srgbClr val="EAB85E">
                  <a:gamma/>
                  <a:shade val="63529"/>
                  <a:invGamma/>
                </a:srgbClr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2" name="Oval 10"/>
          <p:cNvSpPr>
            <a:spLocks noChangeArrowheads="1"/>
          </p:cNvSpPr>
          <p:nvPr/>
        </p:nvSpPr>
        <p:spPr bwMode="gray">
          <a:xfrm>
            <a:off x="500034" y="4071942"/>
            <a:ext cx="2438390" cy="2324120"/>
          </a:xfrm>
          <a:prstGeom prst="ellipse">
            <a:avLst/>
          </a:prstGeom>
          <a:gradFill rotWithShape="1">
            <a:gsLst>
              <a:gs pos="0">
                <a:srgbClr val="EAB85E"/>
              </a:gs>
              <a:gs pos="100000">
                <a:srgbClr val="EAB85E">
                  <a:gamma/>
                  <a:shade val="72549"/>
                  <a:invGamma/>
                </a:srgbClr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5243" name="Picture 11" descr="Pictur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714348" y="4214818"/>
            <a:ext cx="1924036" cy="1924036"/>
          </a:xfrm>
          <a:prstGeom prst="rect">
            <a:avLst/>
          </a:prstGeom>
          <a:noFill/>
        </p:spPr>
      </p:pic>
      <p:sp>
        <p:nvSpPr>
          <p:cNvPr id="95244" name="Text Box 12"/>
          <p:cNvSpPr txBox="1">
            <a:spLocks noChangeArrowheads="1"/>
          </p:cNvSpPr>
          <p:nvPr/>
        </p:nvSpPr>
        <p:spPr bwMode="gray">
          <a:xfrm>
            <a:off x="785786" y="4643446"/>
            <a:ext cx="1982274" cy="1292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Защита 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национальных 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интересов</a:t>
            </a:r>
          </a:p>
          <a:p>
            <a:pPr algn="ctr"/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5247" name="Oval 15"/>
          <p:cNvSpPr>
            <a:spLocks noChangeArrowheads="1"/>
          </p:cNvSpPr>
          <p:nvPr/>
        </p:nvSpPr>
        <p:spPr bwMode="gray">
          <a:xfrm>
            <a:off x="3214678" y="3929066"/>
            <a:ext cx="2857520" cy="2643206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57255"/>
                  <a:invGamma/>
                </a:schemeClr>
              </a:gs>
            </a:gsLst>
            <a:path path="rect">
              <a:fillToRect l="100000" t="10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8" name="Oval 16"/>
          <p:cNvSpPr>
            <a:spLocks noChangeArrowheads="1"/>
          </p:cNvSpPr>
          <p:nvPr/>
        </p:nvSpPr>
        <p:spPr bwMode="gray">
          <a:xfrm>
            <a:off x="3286116" y="4000504"/>
            <a:ext cx="2714644" cy="2428892"/>
          </a:xfrm>
          <a:prstGeom prst="ellipse">
            <a:avLst/>
          </a:prstGeom>
          <a:gradFill rotWithShape="1">
            <a:gsLst>
              <a:gs pos="0">
                <a:schemeClr val="hlink">
                  <a:alpha val="85001"/>
                </a:schemeClr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9" name="Oval 17"/>
          <p:cNvSpPr>
            <a:spLocks noChangeArrowheads="1"/>
          </p:cNvSpPr>
          <p:nvPr/>
        </p:nvSpPr>
        <p:spPr bwMode="gray">
          <a:xfrm>
            <a:off x="3428992" y="4143380"/>
            <a:ext cx="2428892" cy="214314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72549"/>
                  <a:invGamma/>
                </a:schemeClr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5250" name="Picture 18" descr="Pictur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3714744" y="4357694"/>
            <a:ext cx="1928826" cy="1928826"/>
          </a:xfrm>
          <a:prstGeom prst="rect">
            <a:avLst/>
          </a:prstGeom>
          <a:noFill/>
        </p:spPr>
      </p:pic>
      <p:sp>
        <p:nvSpPr>
          <p:cNvPr id="95251" name="Text Box 19"/>
          <p:cNvSpPr txBox="1">
            <a:spLocks noChangeArrowheads="1"/>
          </p:cNvSpPr>
          <p:nvPr/>
        </p:nvSpPr>
        <p:spPr bwMode="gray">
          <a:xfrm>
            <a:off x="3714744" y="4286256"/>
            <a:ext cx="1928826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Обеспечение человека и общества достоверной и полной информацией</a:t>
            </a:r>
          </a:p>
          <a:p>
            <a:pPr algn="ctr"/>
            <a:endParaRPr lang="en-US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54" name="Oval 22"/>
          <p:cNvSpPr>
            <a:spLocks noChangeArrowheads="1"/>
          </p:cNvSpPr>
          <p:nvPr/>
        </p:nvSpPr>
        <p:spPr bwMode="gray">
          <a:xfrm>
            <a:off x="6215074" y="3929066"/>
            <a:ext cx="2643206" cy="2571768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57255"/>
                  <a:invGamma/>
                </a:schemeClr>
              </a:gs>
            </a:gsLst>
            <a:path path="rect">
              <a:fillToRect l="100000" t="10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55" name="Oval 23"/>
          <p:cNvSpPr>
            <a:spLocks noChangeArrowheads="1"/>
          </p:cNvSpPr>
          <p:nvPr/>
        </p:nvSpPr>
        <p:spPr bwMode="gray">
          <a:xfrm>
            <a:off x="6429388" y="4071942"/>
            <a:ext cx="2286016" cy="2357454"/>
          </a:xfrm>
          <a:prstGeom prst="ellipse">
            <a:avLst/>
          </a:prstGeom>
          <a:gradFill rotWithShape="1">
            <a:gsLst>
              <a:gs pos="0">
                <a:schemeClr val="accent1">
                  <a:alpha val="85001"/>
                </a:schemeClr>
              </a:gs>
              <a:gs pos="100000">
                <a:schemeClr val="accent1">
                  <a:gamma/>
                  <a:shade val="63529"/>
                  <a:invGamma/>
                </a:schemeClr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56" name="Oval 24"/>
          <p:cNvSpPr>
            <a:spLocks noChangeArrowheads="1"/>
          </p:cNvSpPr>
          <p:nvPr/>
        </p:nvSpPr>
        <p:spPr bwMode="gray">
          <a:xfrm>
            <a:off x="6286512" y="4000504"/>
            <a:ext cx="2571768" cy="2428892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72549"/>
                  <a:invGamma/>
                </a:schemeClr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5257" name="Picture 25" descr="Pictur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6786578" y="4429132"/>
            <a:ext cx="1643074" cy="1643074"/>
          </a:xfrm>
          <a:prstGeom prst="rect">
            <a:avLst/>
          </a:prstGeom>
          <a:noFill/>
        </p:spPr>
      </p:pic>
      <p:sp>
        <p:nvSpPr>
          <p:cNvPr id="95258" name="Text Box 26"/>
          <p:cNvSpPr txBox="1">
            <a:spLocks noChangeArrowheads="1"/>
          </p:cNvSpPr>
          <p:nvPr/>
        </p:nvSpPr>
        <p:spPr bwMode="gray">
          <a:xfrm>
            <a:off x="6357950" y="4357694"/>
            <a:ext cx="2357454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Правовая защита человека и общества при получении, распространении и использовании информации.</a:t>
            </a:r>
          </a:p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3132138" y="3429000"/>
            <a:ext cx="5616575" cy="270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1"/>
              <a:t>          Виды компьютерных преступлений: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Несанкционированный (неправомерный) доступ к информации.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Нарушение работоспособности компьютерной системы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Подделка (искажение или изменение), т.е. нарушение целостности компьютерной информации.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292725" y="2205038"/>
            <a:ext cx="266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Информация</a:t>
            </a:r>
            <a:r>
              <a:rPr lang="ru-RU"/>
              <a:t> – объект преступления</a:t>
            </a:r>
          </a:p>
        </p:txBody>
      </p:sp>
      <p:sp>
        <p:nvSpPr>
          <p:cNvPr id="11268" name="computr1"/>
          <p:cNvSpPr>
            <a:spLocks noEditPoints="1" noChangeArrowheads="1"/>
          </p:cNvSpPr>
          <p:nvPr/>
        </p:nvSpPr>
        <p:spPr bwMode="auto">
          <a:xfrm>
            <a:off x="1619250" y="333375"/>
            <a:ext cx="1809750" cy="1809750"/>
          </a:xfrm>
          <a:custGeom>
            <a:avLst/>
            <a:gdLst>
              <a:gd name="T0" fmla="*/ 137133380 w 21600"/>
              <a:gd name="T1" fmla="*/ 0 h 21600"/>
              <a:gd name="T2" fmla="*/ 75814694 w 21600"/>
              <a:gd name="T3" fmla="*/ 0 h 21600"/>
              <a:gd name="T4" fmla="*/ 14496014 w 21600"/>
              <a:gd name="T5" fmla="*/ 0 h 21600"/>
              <a:gd name="T6" fmla="*/ 0 w 21600"/>
              <a:gd name="T7" fmla="*/ 108021886 h 21600"/>
              <a:gd name="T8" fmla="*/ 0 w 21600"/>
              <a:gd name="T9" fmla="*/ 151629388 h 21600"/>
              <a:gd name="T10" fmla="*/ 75814694 w 21600"/>
              <a:gd name="T11" fmla="*/ 151629388 h 21600"/>
              <a:gd name="T12" fmla="*/ 151629388 w 21600"/>
              <a:gd name="T13" fmla="*/ 151629388 h 21600"/>
              <a:gd name="T14" fmla="*/ 151629388 w 21600"/>
              <a:gd name="T15" fmla="*/ 108021886 h 21600"/>
              <a:gd name="T16" fmla="*/ 137133380 w 21600"/>
              <a:gd name="T17" fmla="*/ 95140408 h 21600"/>
              <a:gd name="T18" fmla="*/ 14496014 w 21600"/>
              <a:gd name="T19" fmla="*/ 95140408 h 21600"/>
              <a:gd name="T20" fmla="*/ 14496014 w 21600"/>
              <a:gd name="T21" fmla="*/ 47566685 h 21600"/>
              <a:gd name="T22" fmla="*/ 137133380 w 21600"/>
              <a:gd name="T23" fmla="*/ 47566685 h 21600"/>
              <a:gd name="T24" fmla="*/ 0 w 21600"/>
              <a:gd name="T25" fmla="*/ 129825679 h 21600"/>
              <a:gd name="T26" fmla="*/ 151629388 w 21600"/>
              <a:gd name="T27" fmla="*/ 129825679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5" name="Documents"/>
          <p:cNvSpPr>
            <a:spLocks noEditPoints="1" noChangeArrowheads="1"/>
          </p:cNvSpPr>
          <p:nvPr/>
        </p:nvSpPr>
        <p:spPr bwMode="auto">
          <a:xfrm>
            <a:off x="5867400" y="260350"/>
            <a:ext cx="1352550" cy="180975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827088" y="2205038"/>
            <a:ext cx="3457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Компьютер</a:t>
            </a:r>
            <a:r>
              <a:rPr lang="ru-RU"/>
              <a:t> – инструмент для совершения преступления</a:t>
            </a:r>
          </a:p>
        </p:txBody>
      </p:sp>
      <p:pic>
        <p:nvPicPr>
          <p:cNvPr id="7" name="Рисунок 6" descr="AG00014_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3071810"/>
            <a:ext cx="1928826" cy="1678079"/>
          </a:xfrm>
          <a:prstGeom prst="rect">
            <a:avLst/>
          </a:prstGeom>
        </p:spPr>
      </p:pic>
      <p:pic>
        <p:nvPicPr>
          <p:cNvPr id="8" name="Рисунок 7" descr="AG00036_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4929198"/>
            <a:ext cx="1538289" cy="1660024"/>
          </a:xfrm>
          <a:prstGeom prst="rect">
            <a:avLst/>
          </a:prstGeom>
        </p:spPr>
      </p:pic>
      <p:pic>
        <p:nvPicPr>
          <p:cNvPr id="9" name="Рисунок 8" descr="AG00595_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00301">
            <a:off x="7586778" y="2234938"/>
            <a:ext cx="1375118" cy="1429578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Меры обеспечения информационной безопасности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395288" y="1773238"/>
            <a:ext cx="741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b="1" dirty="0"/>
              <a:t>«Защищенная система»</a:t>
            </a:r>
            <a:r>
              <a:rPr lang="ru-RU" dirty="0"/>
              <a:t> - это информационная система, обеспечивающая безопасность обрабатываемой информации и поддерживающая свою работоспособность в условиях воздействия на нее заданного множества угроз.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95288" y="3500438"/>
            <a:ext cx="4895850" cy="1722437"/>
            <a:chOff x="249" y="2205"/>
            <a:chExt cx="3084" cy="1085"/>
          </a:xfrm>
        </p:grpSpPr>
        <p:sp>
          <p:nvSpPr>
            <p:cNvPr id="12295" name="Text Box 6"/>
            <p:cNvSpPr txBox="1">
              <a:spLocks noChangeArrowheads="1"/>
            </p:cNvSpPr>
            <p:nvPr/>
          </p:nvSpPr>
          <p:spPr bwMode="auto">
            <a:xfrm>
              <a:off x="249" y="2205"/>
              <a:ext cx="30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600" b="1" dirty="0"/>
                <a:t>Стандарты информационной безопасности:</a:t>
              </a:r>
            </a:p>
          </p:txBody>
        </p:sp>
        <p:sp>
          <p:nvSpPr>
            <p:cNvPr id="12296" name="Text Box 7"/>
            <p:cNvSpPr txBox="1">
              <a:spLocks noChangeArrowheads="1"/>
            </p:cNvSpPr>
            <p:nvPr/>
          </p:nvSpPr>
          <p:spPr bwMode="auto">
            <a:xfrm>
              <a:off x="431" y="2432"/>
              <a:ext cx="272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Россия – документы Гостехкомиссии</a:t>
              </a:r>
            </a:p>
          </p:txBody>
        </p:sp>
        <p:sp>
          <p:nvSpPr>
            <p:cNvPr id="12297" name="Text Box 8"/>
            <p:cNvSpPr txBox="1">
              <a:spLocks noChangeArrowheads="1"/>
            </p:cNvSpPr>
            <p:nvPr/>
          </p:nvSpPr>
          <p:spPr bwMode="auto">
            <a:xfrm>
              <a:off x="431" y="2659"/>
              <a:ext cx="25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dirty="0"/>
                <a:t>США – «Оранжевая книга»</a:t>
              </a:r>
            </a:p>
          </p:txBody>
        </p:sp>
        <p:sp>
          <p:nvSpPr>
            <p:cNvPr id="12298" name="Text Box 9"/>
            <p:cNvSpPr txBox="1">
              <a:spLocks noChangeArrowheads="1"/>
            </p:cNvSpPr>
            <p:nvPr/>
          </p:nvSpPr>
          <p:spPr bwMode="auto">
            <a:xfrm>
              <a:off x="431" y="2886"/>
              <a:ext cx="235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«Единые критерии безопасности информационных технологий»</a:t>
              </a:r>
            </a:p>
          </p:txBody>
        </p:sp>
      </p:grpSp>
      <p:sp>
        <p:nvSpPr>
          <p:cNvPr id="12293" name="Text Box 10"/>
          <p:cNvSpPr txBox="1">
            <a:spLocks noChangeArrowheads="1"/>
          </p:cNvSpPr>
          <p:nvPr/>
        </p:nvSpPr>
        <p:spPr bwMode="auto">
          <a:xfrm rot="276251">
            <a:off x="5292725" y="3284538"/>
            <a:ext cx="36718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/>
              <a:t>В 1996 году в России впервые в уголовный кодекс был внесен раздел «Преступления в сфере компьютерной информации»</a:t>
            </a:r>
          </a:p>
        </p:txBody>
      </p:sp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2159000" y="5661025"/>
            <a:ext cx="6985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К защите информации относится также и осуществление авторских и имущественных прав на интеллектуальную собственность, каковым является программное обеспечение.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5500694" y="3857628"/>
            <a:ext cx="2800376" cy="1562107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571472" y="3857628"/>
            <a:ext cx="2562252" cy="1633545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857224" y="4143380"/>
            <a:ext cx="19700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ВНЕШНИЕ ФАКТОРЫ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9" name="AutoShape 7"/>
          <p:cNvSpPr>
            <a:spLocks noChangeAspect="1" noChangeArrowheads="1" noTextEdit="1"/>
          </p:cNvSpPr>
          <p:nvPr/>
        </p:nvSpPr>
        <p:spPr bwMode="auto">
          <a:xfrm>
            <a:off x="3146425" y="2767013"/>
            <a:ext cx="893763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0" name="Freeform 8"/>
          <p:cNvSpPr>
            <a:spLocks/>
          </p:cNvSpPr>
          <p:nvPr/>
        </p:nvSpPr>
        <p:spPr bwMode="invGray">
          <a:xfrm>
            <a:off x="3146425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1" name="AutoShape 9"/>
          <p:cNvSpPr>
            <a:spLocks noChangeAspect="1" noChangeArrowheads="1" noTextEdit="1"/>
          </p:cNvSpPr>
          <p:nvPr/>
        </p:nvSpPr>
        <p:spPr bwMode="auto">
          <a:xfrm flipH="1">
            <a:off x="4792663" y="2767013"/>
            <a:ext cx="893762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2" name="Freeform 10"/>
          <p:cNvSpPr>
            <a:spLocks/>
          </p:cNvSpPr>
          <p:nvPr/>
        </p:nvSpPr>
        <p:spPr bwMode="invGray">
          <a:xfrm flipH="1">
            <a:off x="4799013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071670" y="500042"/>
            <a:ext cx="4572032" cy="2357454"/>
            <a:chOff x="1997" y="1314"/>
            <a:chExt cx="1889" cy="100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4765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766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4767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8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9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70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2928926" y="928670"/>
            <a:ext cx="3161571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Информационные</a:t>
            </a:r>
          </a:p>
          <a:p>
            <a:pPr algn="ctr" eaLnBrk="0" hangingPunct="0"/>
            <a:r>
              <a:rPr lang="ru-RU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угрозы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5786446" y="4214818"/>
            <a:ext cx="2417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ВНУТРЕННИЕ </a:t>
            </a:r>
          </a:p>
          <a:p>
            <a:pPr algn="ctr" eaLnBrk="0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ФАКТОРЫ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Рисунок 18" descr="it11540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000612"/>
            <a:ext cx="2244344" cy="1857388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AutoShape 3"/>
          <p:cNvSpPr>
            <a:spLocks noChangeArrowheads="1"/>
          </p:cNvSpPr>
          <p:nvPr/>
        </p:nvSpPr>
        <p:spPr bwMode="gray">
          <a:xfrm rot="10800000">
            <a:off x="1928794" y="642918"/>
            <a:ext cx="6967542" cy="5572164"/>
          </a:xfrm>
          <a:prstGeom prst="rightArrow">
            <a:avLst>
              <a:gd name="adj1" fmla="val 79306"/>
              <a:gd name="adj2" fmla="val 34844"/>
            </a:avLst>
          </a:prstGeom>
          <a:gradFill rotWithShape="1">
            <a:gsLst>
              <a:gs pos="0">
                <a:schemeClr val="accent1">
                  <a:alpha val="14999"/>
                </a:schemeClr>
              </a:gs>
              <a:gs pos="100000">
                <a:schemeClr val="accent1">
                  <a:gamma/>
                  <a:tint val="57647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blackWhite">
          <a:xfrm>
            <a:off x="3786182" y="1357298"/>
            <a:ext cx="4680000" cy="12600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политика стран,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противодействующая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доступу к мировым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достижениям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области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информационных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технологий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blackWhite">
          <a:xfrm>
            <a:off x="3786182" y="2786058"/>
            <a:ext cx="4680000" cy="12600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«информационная война»,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нарушающая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функционирование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информационной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среды в стране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blackWhite">
          <a:xfrm>
            <a:off x="3786182" y="4214818"/>
            <a:ext cx="4680000" cy="12600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преступная деятельность,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направленная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против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интересов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black">
          <a:xfrm>
            <a:off x="0" y="2143116"/>
            <a:ext cx="3143240" cy="2571768"/>
          </a:xfrm>
          <a:prstGeom prst="roundRect">
            <a:avLst>
              <a:gd name="adj" fmla="val 9106"/>
            </a:avLst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источникам основных внешних угроз для России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относятся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solidFill>
                <a:srgbClr val="FFE10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AutoShape 3"/>
          <p:cNvSpPr>
            <a:spLocks noChangeArrowheads="1"/>
          </p:cNvSpPr>
          <p:nvPr/>
        </p:nvSpPr>
        <p:spPr bwMode="gray">
          <a:xfrm rot="10800000">
            <a:off x="1428728" y="357166"/>
            <a:ext cx="7500990" cy="6072230"/>
          </a:xfrm>
          <a:prstGeom prst="rightArrow">
            <a:avLst>
              <a:gd name="adj1" fmla="val 79306"/>
              <a:gd name="adj2" fmla="val 34844"/>
            </a:avLst>
          </a:prstGeom>
          <a:gradFill rotWithShape="1">
            <a:gsLst>
              <a:gs pos="0">
                <a:schemeClr val="accent1">
                  <a:alpha val="14999"/>
                </a:schemeClr>
              </a:gs>
              <a:gs pos="100000">
                <a:schemeClr val="accent1">
                  <a:gamma/>
                  <a:tint val="57647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blackWhite">
          <a:xfrm>
            <a:off x="3857620" y="1214422"/>
            <a:ext cx="4680000" cy="12600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отставание от ведущих стран мира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уровню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информатизации</a:t>
            </a: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blackWhite">
          <a:xfrm>
            <a:off x="3786182" y="2714620"/>
            <a:ext cx="4714908" cy="1500198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blackWhite">
          <a:xfrm>
            <a:off x="3857620" y="4357694"/>
            <a:ext cx="4680000" cy="12600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 algn="ctr"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снижение уровня образованности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граждан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препятствующее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работе</a:t>
            </a:r>
          </a:p>
          <a:p>
            <a:pPr lvl="0" algn="ctr" eaLnBrk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информационной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среде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black">
          <a:xfrm>
            <a:off x="214282" y="2143116"/>
            <a:ext cx="3143240" cy="2571768"/>
          </a:xfrm>
          <a:prstGeom prst="roundRect">
            <a:avLst>
              <a:gd name="adj" fmla="val 9106"/>
            </a:avLst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источникам основных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внутренних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угроз для России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относятся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3786182" y="2714620"/>
            <a:ext cx="478634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25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технологическое отставание электронной промышленности в области производства информационной и телекоммуникационной техники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5286380" y="4000504"/>
            <a:ext cx="3000396" cy="150019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428596" y="4000504"/>
            <a:ext cx="3714776" cy="150019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785786" y="4500570"/>
            <a:ext cx="32147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ПРЕДНАМЕРЕННЫЕ</a:t>
            </a:r>
            <a:endParaRPr lang="en-US" sz="2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9" name="AutoShape 7"/>
          <p:cNvSpPr>
            <a:spLocks noChangeAspect="1" noChangeArrowheads="1" noTextEdit="1"/>
          </p:cNvSpPr>
          <p:nvPr/>
        </p:nvSpPr>
        <p:spPr bwMode="auto">
          <a:xfrm>
            <a:off x="3146425" y="2767013"/>
            <a:ext cx="893763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0" name="Freeform 8"/>
          <p:cNvSpPr>
            <a:spLocks/>
          </p:cNvSpPr>
          <p:nvPr/>
        </p:nvSpPr>
        <p:spPr bwMode="invGray">
          <a:xfrm>
            <a:off x="3146425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1" name="AutoShape 9"/>
          <p:cNvSpPr>
            <a:spLocks noChangeAspect="1" noChangeArrowheads="1" noTextEdit="1"/>
          </p:cNvSpPr>
          <p:nvPr/>
        </p:nvSpPr>
        <p:spPr bwMode="auto">
          <a:xfrm flipH="1">
            <a:off x="4792663" y="2767013"/>
            <a:ext cx="893762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2" name="Freeform 10"/>
          <p:cNvSpPr>
            <a:spLocks/>
          </p:cNvSpPr>
          <p:nvPr/>
        </p:nvSpPr>
        <p:spPr bwMode="invGray">
          <a:xfrm flipH="1">
            <a:off x="4799013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214546" y="500042"/>
            <a:ext cx="4572032" cy="2357454"/>
            <a:chOff x="1997" y="1314"/>
            <a:chExt cx="1889" cy="100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4765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766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4767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8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9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70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2928926" y="928670"/>
            <a:ext cx="3161571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Информационные</a:t>
            </a:r>
          </a:p>
          <a:p>
            <a:pPr algn="ctr" eaLnBrk="0" hangingPunct="0"/>
            <a:r>
              <a:rPr lang="ru-RU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угрозы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86446" y="4500570"/>
            <a:ext cx="2132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СЛУЧАЙНЫЕ</a:t>
            </a:r>
            <a:endParaRPr lang="ru-RU" sz="2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802" y="571480"/>
            <a:ext cx="2018198" cy="2286016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961</Words>
  <Application>Microsoft Office PowerPoint</Application>
  <PresentationFormat>Экран (4:3)</PresentationFormat>
  <Paragraphs>106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Меры обеспечения информационной безопасности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ПРЕДМАРЕННЫЕ УГРОЗЫ</vt:lpstr>
      <vt:lpstr>Преднамеренные угрозы в компьютерных системах могут осуществляться через каналы доступа к информации </vt:lpstr>
      <vt:lpstr>Презентация PowerPoint</vt:lpstr>
      <vt:lpstr>Презентация PowerPoint</vt:lpstr>
      <vt:lpstr>Презентация PowerPoint</vt:lpstr>
      <vt:lpstr>СЛУЧАЙНЫЕ  УГРОЗЫ</vt:lpstr>
      <vt:lpstr>МЕТОДЫ  ЗАЩИТЫ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BADOU_2</cp:lastModifiedBy>
  <cp:revision>42</cp:revision>
  <dcterms:created xsi:type="dcterms:W3CDTF">2010-03-09T15:05:12Z</dcterms:created>
  <dcterms:modified xsi:type="dcterms:W3CDTF">2023-11-01T09:56:12Z</dcterms:modified>
</cp:coreProperties>
</file>