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300" r:id="rId2"/>
    <p:sldId id="302" r:id="rId3"/>
    <p:sldId id="310" r:id="rId4"/>
    <p:sldId id="303" r:id="rId5"/>
    <p:sldId id="304" r:id="rId6"/>
    <p:sldId id="311" r:id="rId7"/>
    <p:sldId id="312" r:id="rId8"/>
    <p:sldId id="313" r:id="rId9"/>
    <p:sldId id="314" r:id="rId10"/>
    <p:sldId id="315" r:id="rId11"/>
    <p:sldId id="317" r:id="rId12"/>
    <p:sldId id="319" r:id="rId13"/>
    <p:sldId id="320" r:id="rId14"/>
    <p:sldId id="322" r:id="rId15"/>
    <p:sldId id="324" r:id="rId16"/>
    <p:sldId id="323" r:id="rId17"/>
    <p:sldId id="327" r:id="rId18"/>
    <p:sldId id="328" r:id="rId19"/>
    <p:sldId id="326" r:id="rId20"/>
    <p:sldId id="329" r:id="rId21"/>
    <p:sldId id="330" r:id="rId22"/>
    <p:sldId id="331" r:id="rId23"/>
    <p:sldId id="332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00FF"/>
    <a:srgbClr val="000000"/>
    <a:srgbClr val="EAB85E"/>
    <a:srgbClr val="352973"/>
    <a:srgbClr val="006699"/>
    <a:srgbClr val="808080"/>
    <a:srgbClr val="00344F"/>
    <a:srgbClr val="292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13" autoAdjust="0"/>
    <p:restoredTop sz="94660"/>
  </p:normalViewPr>
  <p:slideViewPr>
    <p:cSldViewPr>
      <p:cViewPr varScale="1">
        <p:scale>
          <a:sx n="82" d="100"/>
          <a:sy n="82" d="100"/>
        </p:scale>
        <p:origin x="123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Edit your company slogan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73E32-9D86-4A5A-9D9C-3D14DDAE92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A62F3-8A79-431C-B0D6-119C980C6D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254E5-819E-4F0B-A2AB-005A51B729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2EC7-31B8-4100-8501-F04849FAC4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DE62C-9327-444C-B21E-C8EA72434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6053A-8897-48D1-B641-15E3E83D11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9B5E0-D12F-4450-ACED-887A884C44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50F9C-0EC1-4698-B9C7-95AD364B67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60A46-33CE-4E6C-9272-5DAB1BC9CD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EC437-52C7-4BAA-8A85-6C7C2FD69C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F3C2B-BC41-4EA5-908F-63ECC1AF00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4988D-ACA4-4949-A6C9-FDCF0C941C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>
    <p:pull dir="r"/>
  </p:transition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64088" y="5357826"/>
            <a:ext cx="3616258" cy="1323972"/>
          </a:xfrm>
        </p:spPr>
        <p:txBody>
          <a:bodyPr>
            <a:normAutofit/>
          </a:bodyPr>
          <a:lstStyle/>
          <a:p>
            <a:pPr algn="l"/>
            <a:r>
              <a:rPr lang="ru-RU" sz="1600" dirty="0" smtClean="0">
                <a:solidFill>
                  <a:schemeClr val="tx1"/>
                </a:solidFill>
              </a:rPr>
              <a:t>БМАДОУ «Детский сад №2»</a:t>
            </a:r>
          </a:p>
          <a:p>
            <a:pPr algn="l"/>
            <a:r>
              <a:rPr lang="ru-RU" sz="1600" dirty="0" smtClean="0">
                <a:solidFill>
                  <a:schemeClr val="tx1"/>
                </a:solidFill>
              </a:rPr>
              <a:t>Старший воспитатель Ермакова М.А.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85852" y="1928802"/>
            <a:ext cx="7108056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Информационная безопасность</a:t>
            </a:r>
            <a:endParaRPr lang="ru-RU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ПРЕДМАРЕННЫЕ УГРОЗЫ</a:t>
            </a:r>
            <a:endParaRPr lang="en-US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72707" name="Line 3"/>
          <p:cNvSpPr>
            <a:spLocks noChangeShapeType="1"/>
          </p:cNvSpPr>
          <p:nvPr/>
        </p:nvSpPr>
        <p:spPr bwMode="auto">
          <a:xfrm flipV="1">
            <a:off x="1071538" y="1857364"/>
            <a:ext cx="6500858" cy="0"/>
          </a:xfrm>
          <a:prstGeom prst="line">
            <a:avLst/>
          </a:prstGeom>
          <a:noFill/>
          <a:ln w="25400">
            <a:solidFill>
              <a:schemeClr val="bg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1000100" y="1357298"/>
            <a:ext cx="7929618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eaLnBrk="0" hangingPunct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хищение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информации,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уничтожение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информации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eaLnBrk="0" hangingPunct="0"/>
            <a:endParaRPr lang="en-US" sz="2400" dirty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14282" y="1285860"/>
            <a:ext cx="685800" cy="679450"/>
            <a:chOff x="1296" y="1200"/>
            <a:chExt cx="432" cy="428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1296" y="1200"/>
              <a:ext cx="432" cy="428"/>
              <a:chOff x="662" y="1574"/>
              <a:chExt cx="480" cy="476"/>
            </a:xfrm>
          </p:grpSpPr>
          <p:grpSp>
            <p:nvGrpSpPr>
              <p:cNvPr id="4" name="Group 7"/>
              <p:cNvGrpSpPr>
                <a:grpSpLocks/>
              </p:cNvGrpSpPr>
              <p:nvPr/>
            </p:nvGrpSpPr>
            <p:grpSpPr bwMode="auto">
              <a:xfrm>
                <a:off x="662" y="1574"/>
                <a:ext cx="480" cy="476"/>
                <a:chOff x="662" y="1574"/>
                <a:chExt cx="480" cy="476"/>
              </a:xfrm>
            </p:grpSpPr>
            <p:sp>
              <p:nvSpPr>
                <p:cNvPr id="72712" name="Oval 8"/>
                <p:cNvSpPr>
                  <a:spLocks noChangeArrowheads="1"/>
                </p:cNvSpPr>
                <p:nvPr/>
              </p:nvSpPr>
              <p:spPr bwMode="gray">
                <a:xfrm>
                  <a:off x="662" y="1574"/>
                  <a:ext cx="480" cy="476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1">
                        <a:gamma/>
                        <a:tint val="0"/>
                        <a:invGamma/>
                      </a:schemeClr>
                    </a:gs>
                    <a:gs pos="50000">
                      <a:schemeClr val="accent1"/>
                    </a:gs>
                    <a:gs pos="100000">
                      <a:schemeClr val="accent1">
                        <a:gamma/>
                        <a:tint val="0"/>
                        <a:invGamma/>
                      </a:schemeClr>
                    </a:gs>
                  </a:gsLst>
                  <a:lin ang="27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ru-RU"/>
                </a:p>
              </p:txBody>
            </p:sp>
            <p:sp>
              <p:nvSpPr>
                <p:cNvPr id="72713" name="Oval 9"/>
                <p:cNvSpPr>
                  <a:spLocks noChangeArrowheads="1"/>
                </p:cNvSpPr>
                <p:nvPr/>
              </p:nvSpPr>
              <p:spPr bwMode="gray">
                <a:xfrm>
                  <a:off x="662" y="1574"/>
                  <a:ext cx="480" cy="476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1">
                        <a:alpha val="32001"/>
                      </a:schemeClr>
                    </a:gs>
                    <a:gs pos="100000">
                      <a:schemeClr val="accent1">
                        <a:gamma/>
                        <a:shade val="0"/>
                        <a:invGamma/>
                        <a:alpha val="89999"/>
                      </a:schemeClr>
                    </a:gs>
                  </a:gsLst>
                  <a:lin ang="27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ru-RU"/>
                </a:p>
              </p:txBody>
            </p:sp>
            <p:sp>
              <p:nvSpPr>
                <p:cNvPr id="72714" name="Oval 10"/>
                <p:cNvSpPr>
                  <a:spLocks noChangeArrowheads="1"/>
                </p:cNvSpPr>
                <p:nvPr/>
              </p:nvSpPr>
              <p:spPr bwMode="gray">
                <a:xfrm>
                  <a:off x="694" y="1605"/>
                  <a:ext cx="416" cy="41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1">
                        <a:gamma/>
                        <a:shade val="54118"/>
                        <a:invGamma/>
                      </a:schemeClr>
                    </a:gs>
                    <a:gs pos="50000">
                      <a:schemeClr val="accent1"/>
                    </a:gs>
                    <a:gs pos="100000">
                      <a:schemeClr val="accent1">
                        <a:gamma/>
                        <a:shade val="54118"/>
                        <a:invGamma/>
                      </a:schemeClr>
                    </a:gs>
                  </a:gsLst>
                  <a:lin ang="189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ru-RU"/>
                </a:p>
              </p:txBody>
            </p:sp>
            <p:sp>
              <p:nvSpPr>
                <p:cNvPr id="72715" name="Oval 11"/>
                <p:cNvSpPr>
                  <a:spLocks noChangeArrowheads="1"/>
                </p:cNvSpPr>
                <p:nvPr/>
              </p:nvSpPr>
              <p:spPr bwMode="gray">
                <a:xfrm>
                  <a:off x="694" y="1606"/>
                  <a:ext cx="416" cy="41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1">
                        <a:gamma/>
                        <a:shade val="63529"/>
                        <a:invGamma/>
                      </a:schemeClr>
                    </a:gs>
                    <a:gs pos="100000">
                      <a:schemeClr val="accent1">
                        <a:alpha val="0"/>
                      </a:schemeClr>
                    </a:gs>
                  </a:gsLst>
                  <a:lin ang="27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5" name="Group 12"/>
              <p:cNvGrpSpPr>
                <a:grpSpLocks/>
              </p:cNvGrpSpPr>
              <p:nvPr/>
            </p:nvGrpSpPr>
            <p:grpSpPr bwMode="auto">
              <a:xfrm>
                <a:off x="720" y="1625"/>
                <a:ext cx="376" cy="379"/>
                <a:chOff x="336" y="1049"/>
                <a:chExt cx="376" cy="379"/>
              </a:xfrm>
            </p:grpSpPr>
            <p:sp>
              <p:nvSpPr>
                <p:cNvPr id="72717" name="Oval 13"/>
                <p:cNvSpPr>
                  <a:spLocks noChangeArrowheads="1"/>
                </p:cNvSpPr>
                <p:nvPr/>
              </p:nvSpPr>
              <p:spPr bwMode="gray">
                <a:xfrm>
                  <a:off x="336" y="1056"/>
                  <a:ext cx="376" cy="372"/>
                </a:xfrm>
                <a:prstGeom prst="ellipse">
                  <a:avLst/>
                </a:prstGeom>
                <a:solidFill>
                  <a:srgbClr val="000000"/>
                </a:soli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ru-RU"/>
                </a:p>
              </p:txBody>
            </p:sp>
            <p:grpSp>
              <p:nvGrpSpPr>
                <p:cNvPr id="6" name="Group 14"/>
                <p:cNvGrpSpPr>
                  <a:grpSpLocks/>
                </p:cNvGrpSpPr>
                <p:nvPr/>
              </p:nvGrpSpPr>
              <p:grpSpPr bwMode="auto">
                <a:xfrm>
                  <a:off x="336" y="1049"/>
                  <a:ext cx="364" cy="361"/>
                  <a:chOff x="4166" y="1706"/>
                  <a:chExt cx="1252" cy="1252"/>
                </a:xfrm>
              </p:grpSpPr>
              <p:sp>
                <p:nvSpPr>
                  <p:cNvPr id="72719" name="Oval 15"/>
                  <p:cNvSpPr>
                    <a:spLocks noChangeArrowheads="1"/>
                  </p:cNvSpPr>
                  <p:nvPr/>
                </p:nvSpPr>
                <p:spPr bwMode="gray">
                  <a:xfrm>
                    <a:off x="4166" y="1706"/>
                    <a:ext cx="1252" cy="125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D6E1E2">
                          <a:gamma/>
                          <a:shade val="46275"/>
                          <a:invGamma/>
                        </a:srgbClr>
                      </a:gs>
                      <a:gs pos="100000">
                        <a:srgbClr val="D6E1E2"/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vert="eaVert"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2720" name="Oval 16"/>
                  <p:cNvSpPr>
                    <a:spLocks noChangeArrowheads="1"/>
                  </p:cNvSpPr>
                  <p:nvPr/>
                </p:nvSpPr>
                <p:spPr bwMode="gray">
                  <a:xfrm>
                    <a:off x="4182" y="1713"/>
                    <a:ext cx="1222" cy="1221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D6E1E2">
                          <a:alpha val="0"/>
                        </a:srgbClr>
                      </a:gs>
                      <a:gs pos="100000">
                        <a:srgbClr val="D6E1E2">
                          <a:gamma/>
                          <a:tint val="34902"/>
                          <a:invGamma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vert="eaVert"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2721" name="Oval 17"/>
                  <p:cNvSpPr>
                    <a:spLocks noChangeArrowheads="1"/>
                  </p:cNvSpPr>
                  <p:nvPr/>
                </p:nvSpPr>
                <p:spPr bwMode="gray">
                  <a:xfrm>
                    <a:off x="4195" y="1725"/>
                    <a:ext cx="1162" cy="1141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D6E1E2">
                          <a:gamma/>
                          <a:shade val="79216"/>
                          <a:invGamma/>
                        </a:srgbClr>
                      </a:gs>
                      <a:gs pos="100000">
                        <a:srgbClr val="D6E1E2">
                          <a:alpha val="48000"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vert="eaVert"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2722" name="Oval 18"/>
                  <p:cNvSpPr>
                    <a:spLocks noChangeArrowheads="1"/>
                  </p:cNvSpPr>
                  <p:nvPr/>
                </p:nvSpPr>
                <p:spPr bwMode="gray">
                  <a:xfrm>
                    <a:off x="4263" y="1757"/>
                    <a:ext cx="1033" cy="926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D6E1E2">
                          <a:gamma/>
                          <a:tint val="0"/>
                          <a:invGamma/>
                        </a:srgbClr>
                      </a:gs>
                      <a:gs pos="100000">
                        <a:srgbClr val="D6E1E2">
                          <a:alpha val="38000"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vert="eaVert" wrap="none" anchor="ctr"/>
                  <a:lstStyle/>
                  <a:p>
                    <a:endParaRPr lang="ru-RU"/>
                  </a:p>
                </p:txBody>
              </p:sp>
            </p:grpSp>
          </p:grpSp>
        </p:grpSp>
        <p:sp>
          <p:nvSpPr>
            <p:cNvPr id="72723" name="Text Box 19"/>
            <p:cNvSpPr txBox="1">
              <a:spLocks noChangeArrowheads="1"/>
            </p:cNvSpPr>
            <p:nvPr/>
          </p:nvSpPr>
          <p:spPr bwMode="gray">
            <a:xfrm>
              <a:off x="1392" y="1269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b="1">
                  <a:solidFill>
                    <a:schemeClr val="bg1"/>
                  </a:solidFill>
                </a:rPr>
                <a:t>1</a:t>
              </a:r>
            </a:p>
          </p:txBody>
        </p:sp>
      </p:grpSp>
      <p:sp>
        <p:nvSpPr>
          <p:cNvPr id="72724" name="Line 20"/>
          <p:cNvSpPr>
            <a:spLocks noChangeShapeType="1"/>
          </p:cNvSpPr>
          <p:nvPr/>
        </p:nvSpPr>
        <p:spPr bwMode="auto">
          <a:xfrm flipV="1">
            <a:off x="928662" y="5786453"/>
            <a:ext cx="4786346" cy="45719"/>
          </a:xfrm>
          <a:prstGeom prst="line">
            <a:avLst/>
          </a:prstGeom>
          <a:noFill/>
          <a:ln w="25400">
            <a:solidFill>
              <a:schemeClr val="bg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2726" name="Line 22"/>
          <p:cNvSpPr>
            <a:spLocks noChangeShapeType="1"/>
          </p:cNvSpPr>
          <p:nvPr/>
        </p:nvSpPr>
        <p:spPr bwMode="auto">
          <a:xfrm>
            <a:off x="1142976" y="3071810"/>
            <a:ext cx="4800600" cy="0"/>
          </a:xfrm>
          <a:prstGeom prst="line">
            <a:avLst/>
          </a:prstGeom>
          <a:noFill/>
          <a:ln w="25400">
            <a:solidFill>
              <a:schemeClr val="bg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2727" name="Text Box 23"/>
          <p:cNvSpPr txBox="1">
            <a:spLocks noChangeArrowheads="1"/>
          </p:cNvSpPr>
          <p:nvPr/>
        </p:nvSpPr>
        <p:spPr bwMode="auto">
          <a:xfrm>
            <a:off x="1000100" y="3500438"/>
            <a:ext cx="5072098" cy="267765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eaLnBrk="0" hangingPunct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физическое воздействие на аппаратуру: внесение изменений в аппаратуру, подключение к каналам связи, порча или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уничтожение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носителей, преднамеренное воздействие магнитным полем.</a:t>
            </a:r>
          </a:p>
          <a:p>
            <a:pPr eaLnBrk="0" hangingPunct="0"/>
            <a:endParaRPr lang="en-US" sz="2400" dirty="0"/>
          </a:p>
        </p:txBody>
      </p:sp>
      <p:grpSp>
        <p:nvGrpSpPr>
          <p:cNvPr id="7" name="Group 26"/>
          <p:cNvGrpSpPr>
            <a:grpSpLocks/>
          </p:cNvGrpSpPr>
          <p:nvPr/>
        </p:nvGrpSpPr>
        <p:grpSpPr bwMode="auto">
          <a:xfrm>
            <a:off x="285720" y="2357430"/>
            <a:ext cx="685800" cy="685800"/>
            <a:chOff x="1303" y="1810"/>
            <a:chExt cx="432" cy="432"/>
          </a:xfrm>
        </p:grpSpPr>
        <p:grpSp>
          <p:nvGrpSpPr>
            <p:cNvPr id="8" name="Group 27"/>
            <p:cNvGrpSpPr>
              <a:grpSpLocks/>
            </p:cNvGrpSpPr>
            <p:nvPr/>
          </p:nvGrpSpPr>
          <p:grpSpPr bwMode="auto">
            <a:xfrm>
              <a:off x="1303" y="1810"/>
              <a:ext cx="432" cy="432"/>
              <a:chOff x="816" y="2400"/>
              <a:chExt cx="480" cy="476"/>
            </a:xfrm>
          </p:grpSpPr>
          <p:grpSp>
            <p:nvGrpSpPr>
              <p:cNvPr id="9" name="Group 28"/>
              <p:cNvGrpSpPr>
                <a:grpSpLocks/>
              </p:cNvGrpSpPr>
              <p:nvPr/>
            </p:nvGrpSpPr>
            <p:grpSpPr bwMode="auto">
              <a:xfrm>
                <a:off x="816" y="2400"/>
                <a:ext cx="480" cy="476"/>
                <a:chOff x="662" y="1574"/>
                <a:chExt cx="480" cy="476"/>
              </a:xfrm>
            </p:grpSpPr>
            <p:sp>
              <p:nvSpPr>
                <p:cNvPr id="72733" name="Oval 29"/>
                <p:cNvSpPr>
                  <a:spLocks noChangeArrowheads="1"/>
                </p:cNvSpPr>
                <p:nvPr/>
              </p:nvSpPr>
              <p:spPr bwMode="gray">
                <a:xfrm>
                  <a:off x="662" y="1574"/>
                  <a:ext cx="480" cy="476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gamma/>
                        <a:tint val="0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tint val="0"/>
                        <a:invGamma/>
                      </a:schemeClr>
                    </a:gs>
                  </a:gsLst>
                  <a:lin ang="27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ru-RU"/>
                </a:p>
              </p:txBody>
            </p:sp>
            <p:sp>
              <p:nvSpPr>
                <p:cNvPr id="72734" name="Oval 30"/>
                <p:cNvSpPr>
                  <a:spLocks noChangeArrowheads="1"/>
                </p:cNvSpPr>
                <p:nvPr/>
              </p:nvSpPr>
              <p:spPr bwMode="gray">
                <a:xfrm>
                  <a:off x="662" y="1574"/>
                  <a:ext cx="480" cy="476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alpha val="32001"/>
                      </a:schemeClr>
                    </a:gs>
                    <a:gs pos="100000">
                      <a:schemeClr val="hlink">
                        <a:gamma/>
                        <a:shade val="0"/>
                        <a:invGamma/>
                        <a:alpha val="89999"/>
                      </a:schemeClr>
                    </a:gs>
                  </a:gsLst>
                  <a:lin ang="27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ru-RU"/>
                </a:p>
              </p:txBody>
            </p:sp>
            <p:sp>
              <p:nvSpPr>
                <p:cNvPr id="72735" name="Oval 31"/>
                <p:cNvSpPr>
                  <a:spLocks noChangeArrowheads="1"/>
                </p:cNvSpPr>
                <p:nvPr/>
              </p:nvSpPr>
              <p:spPr bwMode="gray">
                <a:xfrm>
                  <a:off x="694" y="1605"/>
                  <a:ext cx="416" cy="41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gamma/>
                        <a:shade val="54118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shade val="54118"/>
                        <a:invGamma/>
                      </a:schemeClr>
                    </a:gs>
                  </a:gsLst>
                  <a:lin ang="189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ru-RU"/>
                </a:p>
              </p:txBody>
            </p:sp>
            <p:sp>
              <p:nvSpPr>
                <p:cNvPr id="72736" name="Oval 32"/>
                <p:cNvSpPr>
                  <a:spLocks noChangeArrowheads="1"/>
                </p:cNvSpPr>
                <p:nvPr/>
              </p:nvSpPr>
              <p:spPr bwMode="gray">
                <a:xfrm>
                  <a:off x="694" y="1606"/>
                  <a:ext cx="416" cy="41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gamma/>
                        <a:shade val="63529"/>
                        <a:invGamma/>
                      </a:schemeClr>
                    </a:gs>
                    <a:gs pos="100000">
                      <a:schemeClr val="hlink">
                        <a:alpha val="0"/>
                      </a:schemeClr>
                    </a:gs>
                  </a:gsLst>
                  <a:lin ang="27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33"/>
              <p:cNvGrpSpPr>
                <a:grpSpLocks/>
              </p:cNvGrpSpPr>
              <p:nvPr/>
            </p:nvGrpSpPr>
            <p:grpSpPr bwMode="auto">
              <a:xfrm>
                <a:off x="871" y="2455"/>
                <a:ext cx="376" cy="379"/>
                <a:chOff x="336" y="1049"/>
                <a:chExt cx="376" cy="379"/>
              </a:xfrm>
            </p:grpSpPr>
            <p:sp>
              <p:nvSpPr>
                <p:cNvPr id="72738" name="Oval 34"/>
                <p:cNvSpPr>
                  <a:spLocks noChangeArrowheads="1"/>
                </p:cNvSpPr>
                <p:nvPr/>
              </p:nvSpPr>
              <p:spPr bwMode="gray">
                <a:xfrm>
                  <a:off x="336" y="1056"/>
                  <a:ext cx="376" cy="372"/>
                </a:xfrm>
                <a:prstGeom prst="ellipse">
                  <a:avLst/>
                </a:prstGeom>
                <a:solidFill>
                  <a:srgbClr val="000000"/>
                </a:soli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ru-RU"/>
                </a:p>
              </p:txBody>
            </p:sp>
            <p:grpSp>
              <p:nvGrpSpPr>
                <p:cNvPr id="11" name="Group 35"/>
                <p:cNvGrpSpPr>
                  <a:grpSpLocks/>
                </p:cNvGrpSpPr>
                <p:nvPr/>
              </p:nvGrpSpPr>
              <p:grpSpPr bwMode="auto">
                <a:xfrm>
                  <a:off x="336" y="1049"/>
                  <a:ext cx="364" cy="361"/>
                  <a:chOff x="4166" y="1706"/>
                  <a:chExt cx="1252" cy="1252"/>
                </a:xfrm>
              </p:grpSpPr>
              <p:sp>
                <p:nvSpPr>
                  <p:cNvPr id="72740" name="Oval 36"/>
                  <p:cNvSpPr>
                    <a:spLocks noChangeArrowheads="1"/>
                  </p:cNvSpPr>
                  <p:nvPr/>
                </p:nvSpPr>
                <p:spPr bwMode="gray">
                  <a:xfrm>
                    <a:off x="4166" y="1706"/>
                    <a:ext cx="1252" cy="125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D6E1E2">
                          <a:gamma/>
                          <a:shade val="46275"/>
                          <a:invGamma/>
                        </a:srgbClr>
                      </a:gs>
                      <a:gs pos="100000">
                        <a:srgbClr val="D6E1E2"/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vert="eaVert"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2741" name="Oval 37"/>
                  <p:cNvSpPr>
                    <a:spLocks noChangeArrowheads="1"/>
                  </p:cNvSpPr>
                  <p:nvPr/>
                </p:nvSpPr>
                <p:spPr bwMode="gray">
                  <a:xfrm>
                    <a:off x="4182" y="1713"/>
                    <a:ext cx="1222" cy="1221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D6E1E2">
                          <a:alpha val="0"/>
                        </a:srgbClr>
                      </a:gs>
                      <a:gs pos="100000">
                        <a:srgbClr val="D6E1E2">
                          <a:gamma/>
                          <a:tint val="34902"/>
                          <a:invGamma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vert="eaVert"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2742" name="Oval 38"/>
                  <p:cNvSpPr>
                    <a:spLocks noChangeArrowheads="1"/>
                  </p:cNvSpPr>
                  <p:nvPr/>
                </p:nvSpPr>
                <p:spPr bwMode="gray">
                  <a:xfrm>
                    <a:off x="4195" y="1725"/>
                    <a:ext cx="1162" cy="1141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D6E1E2">
                          <a:gamma/>
                          <a:shade val="79216"/>
                          <a:invGamma/>
                        </a:srgbClr>
                      </a:gs>
                      <a:gs pos="100000">
                        <a:srgbClr val="D6E1E2">
                          <a:alpha val="48000"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vert="eaVert"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2743" name="Oval 39"/>
                  <p:cNvSpPr>
                    <a:spLocks noChangeArrowheads="1"/>
                  </p:cNvSpPr>
                  <p:nvPr/>
                </p:nvSpPr>
                <p:spPr bwMode="gray">
                  <a:xfrm>
                    <a:off x="4263" y="1757"/>
                    <a:ext cx="1033" cy="926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D6E1E2">
                          <a:gamma/>
                          <a:tint val="0"/>
                          <a:invGamma/>
                        </a:srgbClr>
                      </a:gs>
                      <a:gs pos="100000">
                        <a:srgbClr val="D6E1E2">
                          <a:alpha val="38000"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vert="eaVert" wrap="none" anchor="ctr"/>
                  <a:lstStyle/>
                  <a:p>
                    <a:endParaRPr lang="ru-RU"/>
                  </a:p>
                </p:txBody>
              </p:sp>
            </p:grpSp>
          </p:grpSp>
        </p:grpSp>
        <p:sp>
          <p:nvSpPr>
            <p:cNvPr id="72744" name="Text Box 40"/>
            <p:cNvSpPr txBox="1">
              <a:spLocks noChangeArrowheads="1"/>
            </p:cNvSpPr>
            <p:nvPr/>
          </p:nvSpPr>
          <p:spPr bwMode="gray">
            <a:xfrm>
              <a:off x="1406" y="1886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b="1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12" name="Group 41"/>
          <p:cNvGrpSpPr>
            <a:grpSpLocks/>
          </p:cNvGrpSpPr>
          <p:nvPr/>
        </p:nvGrpSpPr>
        <p:grpSpPr bwMode="auto">
          <a:xfrm>
            <a:off x="214282" y="3786190"/>
            <a:ext cx="685800" cy="679450"/>
            <a:chOff x="1296" y="1200"/>
            <a:chExt cx="432" cy="428"/>
          </a:xfrm>
        </p:grpSpPr>
        <p:grpSp>
          <p:nvGrpSpPr>
            <p:cNvPr id="13" name="Group 42"/>
            <p:cNvGrpSpPr>
              <a:grpSpLocks/>
            </p:cNvGrpSpPr>
            <p:nvPr/>
          </p:nvGrpSpPr>
          <p:grpSpPr bwMode="auto">
            <a:xfrm>
              <a:off x="1296" y="1200"/>
              <a:ext cx="432" cy="428"/>
              <a:chOff x="662" y="1574"/>
              <a:chExt cx="480" cy="476"/>
            </a:xfrm>
          </p:grpSpPr>
          <p:grpSp>
            <p:nvGrpSpPr>
              <p:cNvPr id="14" name="Group 43"/>
              <p:cNvGrpSpPr>
                <a:grpSpLocks/>
              </p:cNvGrpSpPr>
              <p:nvPr/>
            </p:nvGrpSpPr>
            <p:grpSpPr bwMode="auto">
              <a:xfrm>
                <a:off x="662" y="1574"/>
                <a:ext cx="480" cy="476"/>
                <a:chOff x="662" y="1574"/>
                <a:chExt cx="480" cy="476"/>
              </a:xfrm>
            </p:grpSpPr>
            <p:sp>
              <p:nvSpPr>
                <p:cNvPr id="72748" name="Oval 44"/>
                <p:cNvSpPr>
                  <a:spLocks noChangeArrowheads="1"/>
                </p:cNvSpPr>
                <p:nvPr/>
              </p:nvSpPr>
              <p:spPr bwMode="gray">
                <a:xfrm>
                  <a:off x="662" y="1574"/>
                  <a:ext cx="480" cy="476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1">
                        <a:gamma/>
                        <a:tint val="0"/>
                        <a:invGamma/>
                      </a:schemeClr>
                    </a:gs>
                    <a:gs pos="50000">
                      <a:schemeClr val="accent1"/>
                    </a:gs>
                    <a:gs pos="100000">
                      <a:schemeClr val="accent1">
                        <a:gamma/>
                        <a:tint val="0"/>
                        <a:invGamma/>
                      </a:schemeClr>
                    </a:gs>
                  </a:gsLst>
                  <a:lin ang="27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ru-RU"/>
                </a:p>
              </p:txBody>
            </p:sp>
            <p:sp>
              <p:nvSpPr>
                <p:cNvPr id="72749" name="Oval 45"/>
                <p:cNvSpPr>
                  <a:spLocks noChangeArrowheads="1"/>
                </p:cNvSpPr>
                <p:nvPr/>
              </p:nvSpPr>
              <p:spPr bwMode="gray">
                <a:xfrm>
                  <a:off x="662" y="1574"/>
                  <a:ext cx="480" cy="476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1">
                        <a:alpha val="32001"/>
                      </a:schemeClr>
                    </a:gs>
                    <a:gs pos="100000">
                      <a:schemeClr val="accent1">
                        <a:gamma/>
                        <a:shade val="0"/>
                        <a:invGamma/>
                        <a:alpha val="89999"/>
                      </a:schemeClr>
                    </a:gs>
                  </a:gsLst>
                  <a:lin ang="27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ru-RU"/>
                </a:p>
              </p:txBody>
            </p:sp>
            <p:sp>
              <p:nvSpPr>
                <p:cNvPr id="72750" name="Oval 46"/>
                <p:cNvSpPr>
                  <a:spLocks noChangeArrowheads="1"/>
                </p:cNvSpPr>
                <p:nvPr/>
              </p:nvSpPr>
              <p:spPr bwMode="gray">
                <a:xfrm>
                  <a:off x="694" y="1605"/>
                  <a:ext cx="416" cy="41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1">
                        <a:gamma/>
                        <a:shade val="54118"/>
                        <a:invGamma/>
                      </a:schemeClr>
                    </a:gs>
                    <a:gs pos="50000">
                      <a:schemeClr val="accent1"/>
                    </a:gs>
                    <a:gs pos="100000">
                      <a:schemeClr val="accent1">
                        <a:gamma/>
                        <a:shade val="54118"/>
                        <a:invGamma/>
                      </a:schemeClr>
                    </a:gs>
                  </a:gsLst>
                  <a:lin ang="189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ru-RU"/>
                </a:p>
              </p:txBody>
            </p:sp>
            <p:sp>
              <p:nvSpPr>
                <p:cNvPr id="72751" name="Oval 47"/>
                <p:cNvSpPr>
                  <a:spLocks noChangeArrowheads="1"/>
                </p:cNvSpPr>
                <p:nvPr/>
              </p:nvSpPr>
              <p:spPr bwMode="gray">
                <a:xfrm>
                  <a:off x="694" y="1606"/>
                  <a:ext cx="416" cy="41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1">
                        <a:gamma/>
                        <a:shade val="63529"/>
                        <a:invGamma/>
                      </a:schemeClr>
                    </a:gs>
                    <a:gs pos="100000">
                      <a:schemeClr val="accent1">
                        <a:alpha val="0"/>
                      </a:schemeClr>
                    </a:gs>
                  </a:gsLst>
                  <a:lin ang="27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15" name="Group 48"/>
              <p:cNvGrpSpPr>
                <a:grpSpLocks/>
              </p:cNvGrpSpPr>
              <p:nvPr/>
            </p:nvGrpSpPr>
            <p:grpSpPr bwMode="auto">
              <a:xfrm>
                <a:off x="720" y="1625"/>
                <a:ext cx="376" cy="379"/>
                <a:chOff x="336" y="1049"/>
                <a:chExt cx="376" cy="379"/>
              </a:xfrm>
            </p:grpSpPr>
            <p:sp>
              <p:nvSpPr>
                <p:cNvPr id="72753" name="Oval 49"/>
                <p:cNvSpPr>
                  <a:spLocks noChangeArrowheads="1"/>
                </p:cNvSpPr>
                <p:nvPr/>
              </p:nvSpPr>
              <p:spPr bwMode="gray">
                <a:xfrm>
                  <a:off x="336" y="1056"/>
                  <a:ext cx="376" cy="372"/>
                </a:xfrm>
                <a:prstGeom prst="ellipse">
                  <a:avLst/>
                </a:prstGeom>
                <a:solidFill>
                  <a:srgbClr val="000000"/>
                </a:soli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ru-RU"/>
                </a:p>
              </p:txBody>
            </p:sp>
            <p:grpSp>
              <p:nvGrpSpPr>
                <p:cNvPr id="16" name="Group 50"/>
                <p:cNvGrpSpPr>
                  <a:grpSpLocks/>
                </p:cNvGrpSpPr>
                <p:nvPr/>
              </p:nvGrpSpPr>
              <p:grpSpPr bwMode="auto">
                <a:xfrm>
                  <a:off x="336" y="1049"/>
                  <a:ext cx="364" cy="361"/>
                  <a:chOff x="4166" y="1706"/>
                  <a:chExt cx="1252" cy="1252"/>
                </a:xfrm>
              </p:grpSpPr>
              <p:sp>
                <p:nvSpPr>
                  <p:cNvPr id="72755" name="Oval 51"/>
                  <p:cNvSpPr>
                    <a:spLocks noChangeArrowheads="1"/>
                  </p:cNvSpPr>
                  <p:nvPr/>
                </p:nvSpPr>
                <p:spPr bwMode="gray">
                  <a:xfrm>
                    <a:off x="4166" y="1706"/>
                    <a:ext cx="1252" cy="125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D6E1E2">
                          <a:gamma/>
                          <a:shade val="46275"/>
                          <a:invGamma/>
                        </a:srgbClr>
                      </a:gs>
                      <a:gs pos="100000">
                        <a:srgbClr val="D6E1E2"/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vert="eaVert"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2756" name="Oval 52"/>
                  <p:cNvSpPr>
                    <a:spLocks noChangeArrowheads="1"/>
                  </p:cNvSpPr>
                  <p:nvPr/>
                </p:nvSpPr>
                <p:spPr bwMode="gray">
                  <a:xfrm>
                    <a:off x="4182" y="1713"/>
                    <a:ext cx="1222" cy="1221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D6E1E2">
                          <a:alpha val="0"/>
                        </a:srgbClr>
                      </a:gs>
                      <a:gs pos="100000">
                        <a:srgbClr val="D6E1E2">
                          <a:gamma/>
                          <a:tint val="34902"/>
                          <a:invGamma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vert="eaVert"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2757" name="Oval 53"/>
                  <p:cNvSpPr>
                    <a:spLocks noChangeArrowheads="1"/>
                  </p:cNvSpPr>
                  <p:nvPr/>
                </p:nvSpPr>
                <p:spPr bwMode="gray">
                  <a:xfrm>
                    <a:off x="4195" y="1725"/>
                    <a:ext cx="1162" cy="1141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D6E1E2">
                          <a:gamma/>
                          <a:shade val="79216"/>
                          <a:invGamma/>
                        </a:srgbClr>
                      </a:gs>
                      <a:gs pos="100000">
                        <a:srgbClr val="D6E1E2">
                          <a:alpha val="48000"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vert="eaVert"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2758" name="Oval 54"/>
                  <p:cNvSpPr>
                    <a:spLocks noChangeArrowheads="1"/>
                  </p:cNvSpPr>
                  <p:nvPr/>
                </p:nvSpPr>
                <p:spPr bwMode="gray">
                  <a:xfrm>
                    <a:off x="4263" y="1757"/>
                    <a:ext cx="1033" cy="926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D6E1E2">
                          <a:gamma/>
                          <a:tint val="0"/>
                          <a:invGamma/>
                        </a:srgbClr>
                      </a:gs>
                      <a:gs pos="100000">
                        <a:srgbClr val="D6E1E2">
                          <a:alpha val="38000"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vert="eaVert" wrap="none" anchor="ctr"/>
                  <a:lstStyle/>
                  <a:p>
                    <a:endParaRPr lang="ru-RU"/>
                  </a:p>
                </p:txBody>
              </p:sp>
            </p:grpSp>
          </p:grpSp>
        </p:grpSp>
        <p:sp>
          <p:nvSpPr>
            <p:cNvPr id="72759" name="Text Box 55"/>
            <p:cNvSpPr txBox="1">
              <a:spLocks noChangeArrowheads="1"/>
            </p:cNvSpPr>
            <p:nvPr/>
          </p:nvSpPr>
          <p:spPr bwMode="gray">
            <a:xfrm>
              <a:off x="1392" y="1269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b="1" dirty="0">
                  <a:solidFill>
                    <a:schemeClr val="bg1"/>
                  </a:solidFill>
                </a:rPr>
                <a:t>3</a:t>
              </a:r>
            </a:p>
          </p:txBody>
        </p:sp>
      </p:grpSp>
      <p:sp>
        <p:nvSpPr>
          <p:cNvPr id="73" name="Прямоугольник 72"/>
          <p:cNvSpPr/>
          <p:nvPr/>
        </p:nvSpPr>
        <p:spPr>
          <a:xfrm>
            <a:off x="1000100" y="2428868"/>
            <a:ext cx="72152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распространение компьютерных вирусов</a:t>
            </a:r>
          </a:p>
        </p:txBody>
      </p:sp>
      <p:pic>
        <p:nvPicPr>
          <p:cNvPr id="74" name="Рисунок 73" descr="24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27984" y="1214422"/>
            <a:ext cx="1416016" cy="2135916"/>
          </a:xfrm>
          <a:prstGeom prst="rect">
            <a:avLst/>
          </a:prstGeom>
        </p:spPr>
      </p:pic>
      <p:pic>
        <p:nvPicPr>
          <p:cNvPr id="58" name="Picture 4" descr="826651-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7904" y="3548061"/>
            <a:ext cx="2916096" cy="3309939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785918" y="571480"/>
            <a:ext cx="7143800" cy="11858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/>
              <a:t>Преднамеренные угрозы в компьютерных системах могут </a:t>
            </a:r>
            <a:r>
              <a:rPr lang="ru-RU" sz="2400" dirty="0" smtClean="0"/>
              <a:t>осуществляться </a:t>
            </a:r>
            <a:r>
              <a:rPr lang="ru-RU" sz="2400" dirty="0"/>
              <a:t>через каналы доступа к </a:t>
            </a:r>
            <a:r>
              <a:rPr lang="ru-RU" sz="2400" dirty="0" smtClean="0"/>
              <a:t>информации</a:t>
            </a: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grpSp>
        <p:nvGrpSpPr>
          <p:cNvPr id="2" name="Group 88"/>
          <p:cNvGrpSpPr>
            <a:grpSpLocks/>
          </p:cNvGrpSpPr>
          <p:nvPr/>
        </p:nvGrpSpPr>
        <p:grpSpPr bwMode="auto">
          <a:xfrm>
            <a:off x="214282" y="1643050"/>
            <a:ext cx="762000" cy="665163"/>
            <a:chOff x="1110" y="2656"/>
            <a:chExt cx="1549" cy="1351"/>
          </a:xfrm>
        </p:grpSpPr>
        <p:sp>
          <p:nvSpPr>
            <p:cNvPr id="41049" name="AutoShape 89"/>
            <p:cNvSpPr>
              <a:spLocks noChangeArrowheads="1"/>
            </p:cNvSpPr>
            <p:nvPr/>
          </p:nvSpPr>
          <p:spPr bwMode="gray">
            <a:xfrm>
              <a:off x="1123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50" name="AutoShape 90"/>
            <p:cNvSpPr>
              <a:spLocks noChangeArrowheads="1"/>
            </p:cNvSpPr>
            <p:nvPr/>
          </p:nvSpPr>
          <p:spPr bwMode="gray">
            <a:xfrm>
              <a:off x="1110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499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1">
                  <a:srgbClr val="E6E6E6"/>
                </a:gs>
                <a:gs pos="66001">
                  <a:srgbClr val="7D8496"/>
                </a:gs>
                <a:gs pos="73500">
                  <a:srgbClr val="E6E6E6"/>
                </a:gs>
                <a:gs pos="92501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51" name="AutoShape 91"/>
            <p:cNvSpPr>
              <a:spLocks noChangeArrowheads="1"/>
            </p:cNvSpPr>
            <p:nvPr/>
          </p:nvSpPr>
          <p:spPr bwMode="gray">
            <a:xfrm>
              <a:off x="1200" y="2736"/>
              <a:ext cx="1350" cy="1168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100000">
                  <a:schemeClr val="hlink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" name="Group 92"/>
          <p:cNvGrpSpPr>
            <a:grpSpLocks/>
          </p:cNvGrpSpPr>
          <p:nvPr/>
        </p:nvGrpSpPr>
        <p:grpSpPr bwMode="auto">
          <a:xfrm>
            <a:off x="214282" y="2714620"/>
            <a:ext cx="762000" cy="665163"/>
            <a:chOff x="3174" y="2656"/>
            <a:chExt cx="1549" cy="1351"/>
          </a:xfrm>
        </p:grpSpPr>
        <p:sp>
          <p:nvSpPr>
            <p:cNvPr id="41053" name="AutoShape 93"/>
            <p:cNvSpPr>
              <a:spLocks noChangeArrowheads="1"/>
            </p:cNvSpPr>
            <p:nvPr/>
          </p:nvSpPr>
          <p:spPr bwMode="gray">
            <a:xfrm>
              <a:off x="3187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54" name="AutoShape 94"/>
            <p:cNvSpPr>
              <a:spLocks noChangeArrowheads="1"/>
            </p:cNvSpPr>
            <p:nvPr/>
          </p:nvSpPr>
          <p:spPr bwMode="gray">
            <a:xfrm>
              <a:off x="3174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499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1">
                  <a:srgbClr val="E6E6E6"/>
                </a:gs>
                <a:gs pos="66001">
                  <a:srgbClr val="7D8496"/>
                </a:gs>
                <a:gs pos="73500">
                  <a:srgbClr val="E6E6E6"/>
                </a:gs>
                <a:gs pos="92501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55" name="AutoShape 95"/>
            <p:cNvSpPr>
              <a:spLocks noChangeArrowheads="1"/>
            </p:cNvSpPr>
            <p:nvPr/>
          </p:nvSpPr>
          <p:spPr bwMode="gray">
            <a:xfrm>
              <a:off x="3264" y="2736"/>
              <a:ext cx="1350" cy="1168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1056" name="Line 96"/>
          <p:cNvSpPr>
            <a:spLocks noChangeShapeType="1"/>
          </p:cNvSpPr>
          <p:nvPr/>
        </p:nvSpPr>
        <p:spPr bwMode="auto">
          <a:xfrm>
            <a:off x="1142976" y="2214553"/>
            <a:ext cx="5500726" cy="45719"/>
          </a:xfrm>
          <a:prstGeom prst="line">
            <a:avLst/>
          </a:prstGeom>
          <a:noFill/>
          <a:ln w="25400">
            <a:solidFill>
              <a:srgbClr val="C0C0C0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058" name="Text Box 98"/>
          <p:cNvSpPr txBox="1">
            <a:spLocks noChangeArrowheads="1"/>
          </p:cNvSpPr>
          <p:nvPr/>
        </p:nvSpPr>
        <p:spPr bwMode="gray">
          <a:xfrm>
            <a:off x="428596" y="1785926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/>
              <a:t>1</a:t>
            </a:r>
          </a:p>
        </p:txBody>
      </p:sp>
      <p:sp>
        <p:nvSpPr>
          <p:cNvPr id="41059" name="Line 99"/>
          <p:cNvSpPr>
            <a:spLocks noChangeShapeType="1"/>
          </p:cNvSpPr>
          <p:nvPr/>
        </p:nvSpPr>
        <p:spPr bwMode="auto">
          <a:xfrm>
            <a:off x="1142976" y="3286123"/>
            <a:ext cx="6215106" cy="0"/>
          </a:xfrm>
          <a:prstGeom prst="line">
            <a:avLst/>
          </a:prstGeom>
          <a:noFill/>
          <a:ln w="25400">
            <a:solidFill>
              <a:srgbClr val="C0C0C0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060" name="Text Box 100"/>
          <p:cNvSpPr txBox="1">
            <a:spLocks noChangeArrowheads="1"/>
          </p:cNvSpPr>
          <p:nvPr/>
        </p:nvSpPr>
        <p:spPr bwMode="auto">
          <a:xfrm>
            <a:off x="1071538" y="1785926"/>
            <a:ext cx="5524974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компьютерное рабочее место служащего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61" name="Text Box 101"/>
          <p:cNvSpPr txBox="1">
            <a:spLocks noChangeArrowheads="1"/>
          </p:cNvSpPr>
          <p:nvPr/>
        </p:nvSpPr>
        <p:spPr bwMode="gray">
          <a:xfrm>
            <a:off x="428596" y="2786058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/>
              <a:t>2</a:t>
            </a:r>
          </a:p>
        </p:txBody>
      </p:sp>
      <p:grpSp>
        <p:nvGrpSpPr>
          <p:cNvPr id="4" name="Group 102"/>
          <p:cNvGrpSpPr>
            <a:grpSpLocks/>
          </p:cNvGrpSpPr>
          <p:nvPr/>
        </p:nvGrpSpPr>
        <p:grpSpPr bwMode="auto">
          <a:xfrm>
            <a:off x="214282" y="3786190"/>
            <a:ext cx="762000" cy="665163"/>
            <a:chOff x="1110" y="2656"/>
            <a:chExt cx="1549" cy="1351"/>
          </a:xfrm>
        </p:grpSpPr>
        <p:sp>
          <p:nvSpPr>
            <p:cNvPr id="41063" name="AutoShape 103"/>
            <p:cNvSpPr>
              <a:spLocks noChangeArrowheads="1"/>
            </p:cNvSpPr>
            <p:nvPr/>
          </p:nvSpPr>
          <p:spPr bwMode="gray">
            <a:xfrm>
              <a:off x="1123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64" name="AutoShape 104"/>
            <p:cNvSpPr>
              <a:spLocks noChangeArrowheads="1"/>
            </p:cNvSpPr>
            <p:nvPr/>
          </p:nvSpPr>
          <p:spPr bwMode="gray">
            <a:xfrm>
              <a:off x="1110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499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1">
                  <a:srgbClr val="E6E6E6"/>
                </a:gs>
                <a:gs pos="66001">
                  <a:srgbClr val="7D8496"/>
                </a:gs>
                <a:gs pos="73500">
                  <a:srgbClr val="E6E6E6"/>
                </a:gs>
                <a:gs pos="92501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65" name="AutoShape 105"/>
            <p:cNvSpPr>
              <a:spLocks noChangeArrowheads="1"/>
            </p:cNvSpPr>
            <p:nvPr/>
          </p:nvSpPr>
          <p:spPr bwMode="gray">
            <a:xfrm>
              <a:off x="1200" y="2736"/>
              <a:ext cx="1350" cy="1168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100000">
                  <a:schemeClr val="hlink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5" name="Group 106"/>
          <p:cNvGrpSpPr>
            <a:grpSpLocks/>
          </p:cNvGrpSpPr>
          <p:nvPr/>
        </p:nvGrpSpPr>
        <p:grpSpPr bwMode="auto">
          <a:xfrm>
            <a:off x="285720" y="5000636"/>
            <a:ext cx="762000" cy="665163"/>
            <a:chOff x="3174" y="2656"/>
            <a:chExt cx="1549" cy="1351"/>
          </a:xfrm>
        </p:grpSpPr>
        <p:sp>
          <p:nvSpPr>
            <p:cNvPr id="41067" name="AutoShape 107"/>
            <p:cNvSpPr>
              <a:spLocks noChangeArrowheads="1"/>
            </p:cNvSpPr>
            <p:nvPr/>
          </p:nvSpPr>
          <p:spPr bwMode="gray">
            <a:xfrm>
              <a:off x="3187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68" name="AutoShape 108"/>
            <p:cNvSpPr>
              <a:spLocks noChangeArrowheads="1"/>
            </p:cNvSpPr>
            <p:nvPr/>
          </p:nvSpPr>
          <p:spPr bwMode="gray">
            <a:xfrm>
              <a:off x="3174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499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1">
                  <a:srgbClr val="E6E6E6"/>
                </a:gs>
                <a:gs pos="66001">
                  <a:srgbClr val="7D8496"/>
                </a:gs>
                <a:gs pos="73500">
                  <a:srgbClr val="E6E6E6"/>
                </a:gs>
                <a:gs pos="92501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69" name="AutoShape 109"/>
            <p:cNvSpPr>
              <a:spLocks noChangeArrowheads="1"/>
            </p:cNvSpPr>
            <p:nvPr/>
          </p:nvSpPr>
          <p:spPr bwMode="gray">
            <a:xfrm>
              <a:off x="3264" y="2736"/>
              <a:ext cx="1350" cy="1168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1070" name="Line 110"/>
          <p:cNvSpPr>
            <a:spLocks noChangeShapeType="1"/>
          </p:cNvSpPr>
          <p:nvPr/>
        </p:nvSpPr>
        <p:spPr bwMode="auto">
          <a:xfrm>
            <a:off x="1214414" y="5572139"/>
            <a:ext cx="3286148" cy="0"/>
          </a:xfrm>
          <a:prstGeom prst="line">
            <a:avLst/>
          </a:prstGeom>
          <a:noFill/>
          <a:ln w="25400">
            <a:solidFill>
              <a:srgbClr val="C0C0C0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071" name="Text Box 111"/>
          <p:cNvSpPr txBox="1">
            <a:spLocks noChangeArrowheads="1"/>
          </p:cNvSpPr>
          <p:nvPr/>
        </p:nvSpPr>
        <p:spPr bwMode="auto">
          <a:xfrm>
            <a:off x="1071538" y="2500306"/>
            <a:ext cx="6289927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2400" i="1" dirty="0"/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компьютерное рабочее место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администратора</a:t>
            </a:r>
          </a:p>
          <a:p>
            <a:pPr eaLnBrk="0" hangingPunct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компьютерной системы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72" name="Text Box 112"/>
          <p:cNvSpPr txBox="1">
            <a:spLocks noChangeArrowheads="1"/>
          </p:cNvSpPr>
          <p:nvPr/>
        </p:nvSpPr>
        <p:spPr bwMode="gray">
          <a:xfrm>
            <a:off x="428596" y="3929066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/>
              <a:t>3</a:t>
            </a:r>
          </a:p>
        </p:txBody>
      </p:sp>
      <p:sp>
        <p:nvSpPr>
          <p:cNvPr id="41073" name="Line 113"/>
          <p:cNvSpPr>
            <a:spLocks noChangeShapeType="1"/>
          </p:cNvSpPr>
          <p:nvPr/>
        </p:nvSpPr>
        <p:spPr bwMode="auto">
          <a:xfrm>
            <a:off x="1142976" y="4500568"/>
            <a:ext cx="4357718" cy="0"/>
          </a:xfrm>
          <a:prstGeom prst="line">
            <a:avLst/>
          </a:prstGeom>
          <a:noFill/>
          <a:ln w="25400">
            <a:solidFill>
              <a:srgbClr val="C0C0C0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075" name="Text Box 115"/>
          <p:cNvSpPr txBox="1">
            <a:spLocks noChangeArrowheads="1"/>
          </p:cNvSpPr>
          <p:nvPr/>
        </p:nvSpPr>
        <p:spPr bwMode="gray">
          <a:xfrm>
            <a:off x="500034" y="5072074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/>
              <a:t>4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1071538" y="3643314"/>
            <a:ext cx="77153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внешние носители информации (диски, ленты, бумажные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носители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1214414" y="5143512"/>
            <a:ext cx="31409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внешние каналы связи</a:t>
            </a:r>
          </a:p>
        </p:txBody>
      </p:sp>
      <p:pic>
        <p:nvPicPr>
          <p:cNvPr id="33" name="Рисунок 32" descr="incide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15074" y="4228477"/>
            <a:ext cx="2928926" cy="2629524"/>
          </a:xfrm>
          <a:prstGeom prst="rect">
            <a:avLst/>
          </a:prstGeom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286124"/>
            <a:ext cx="6357950" cy="3286148"/>
          </a:xfrm>
        </p:spPr>
        <p:txBody>
          <a:bodyPr/>
          <a:lstStyle/>
          <a:p>
            <a:pPr marL="3175" indent="187325" algn="ctr">
              <a:buNone/>
            </a:pP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Среди вредоносных программ особое место занимают </a:t>
            </a:r>
            <a:r>
              <a:rPr lang="ru-RU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«</a:t>
            </a:r>
            <a:r>
              <a:rPr lang="ru-RU" sz="2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троянские </a:t>
            </a:r>
            <a:r>
              <a:rPr lang="ru-RU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кони», 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которые могут быть незаметно для владельца 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установлены 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 запущены на его компьютере. Различные варианты «троянских коней» делают возможным просмотр содержимого экрана, перехват вводимых с клавиатуры команд, кражу и 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изменение 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паролей и файлов и т. п.</a:t>
            </a:r>
          </a:p>
          <a:p>
            <a:pPr algn="ctr"/>
            <a:endParaRPr lang="ru-RU" sz="2400" dirty="0"/>
          </a:p>
        </p:txBody>
      </p:sp>
      <p:pic>
        <p:nvPicPr>
          <p:cNvPr id="5" name="Рисунок 4" descr="Троянский конь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00364" y="0"/>
            <a:ext cx="4476749" cy="3357562"/>
          </a:xfrm>
          <a:prstGeom prst="rect">
            <a:avLst/>
          </a:prstGeom>
        </p:spPr>
      </p:pic>
      <p:pic>
        <p:nvPicPr>
          <p:cNvPr id="4" name="Рисунок 3" descr="computer-viru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15074" y="4429132"/>
            <a:ext cx="2696828" cy="2030945"/>
          </a:xfrm>
          <a:prstGeom prst="rect">
            <a:avLst/>
          </a:prstGeom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95400"/>
            <a:ext cx="8553480" cy="4724400"/>
          </a:xfrm>
        </p:spPr>
        <p:txBody>
          <a:bodyPr/>
          <a:lstStyle/>
          <a:p>
            <a:pPr marL="3175" indent="187325">
              <a:buNone/>
            </a:pP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Все чаще причиной информационных «диверсий» называют Интернет. Это связано с расширением спектра услуг и 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электронных 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сделок, осуществляемых через Интернет. Все чаще вместе с электронной почтой, бесплатными программами, 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компьютерными 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играми приходят и компьютерные вирусы.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internet_clipar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5786" y="3357562"/>
            <a:ext cx="3643338" cy="32295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internet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4876" y="3286124"/>
            <a:ext cx="3333750" cy="3333750"/>
          </a:xfrm>
          <a:prstGeom prst="rect">
            <a:avLst/>
          </a:prstGeom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0" y="214290"/>
            <a:ext cx="4572000" cy="6643710"/>
          </a:xfrm>
        </p:spPr>
        <p:txBody>
          <a:bodyPr/>
          <a:lstStyle/>
          <a:p>
            <a:pPr marL="3175" indent="290513">
              <a:buNone/>
            </a:pPr>
            <a:r>
              <a:rPr lang="ru-RU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последнее время среди распространенных </a:t>
            </a:r>
            <a:r>
              <a:rPr lang="ru-RU" sz="2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компьютерных </a:t>
            </a:r>
            <a:r>
              <a:rPr lang="ru-RU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угроз стали фигурировать </a:t>
            </a:r>
            <a:r>
              <a:rPr lang="ru-RU" sz="26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сетевые атаки. </a:t>
            </a:r>
            <a:r>
              <a:rPr lang="ru-RU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Атаки </a:t>
            </a:r>
            <a:r>
              <a:rPr lang="ru-RU" sz="2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злоумышленников </a:t>
            </a:r>
            <a:r>
              <a:rPr lang="ru-RU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имеют целью выведение из строя </a:t>
            </a:r>
            <a:r>
              <a:rPr lang="ru-RU" sz="2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определенных </a:t>
            </a:r>
            <a:r>
              <a:rPr lang="ru-RU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узлов компьютерной сети. Эти атаки получили название «отказ в </a:t>
            </a:r>
            <a:r>
              <a:rPr lang="ru-RU" sz="2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обслуживании». </a:t>
            </a:r>
            <a:r>
              <a:rPr lang="ru-RU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Выведение из строя некоторых узлов сети даже на ограниченное время может привести к очень серьезным последствиям. </a:t>
            </a:r>
            <a:endParaRPr lang="ru-RU" sz="2600" dirty="0"/>
          </a:p>
        </p:txBody>
      </p:sp>
      <p:pic>
        <p:nvPicPr>
          <p:cNvPr id="4" name="Рисунок 3" descr="41949449_1238677607_4221112219_viru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44" y="1714488"/>
            <a:ext cx="4286280" cy="3500462"/>
          </a:xfrm>
          <a:prstGeom prst="rect">
            <a:avLst/>
          </a:prstGeom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СЛУЧАЙНЫЕ  УГРОЗЫ</a:t>
            </a:r>
            <a:endParaRPr lang="en-US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72707" name="Line 3"/>
          <p:cNvSpPr>
            <a:spLocks noChangeShapeType="1"/>
          </p:cNvSpPr>
          <p:nvPr/>
        </p:nvSpPr>
        <p:spPr bwMode="auto">
          <a:xfrm flipV="1">
            <a:off x="1071538" y="1811645"/>
            <a:ext cx="4857784" cy="0"/>
          </a:xfrm>
          <a:prstGeom prst="line">
            <a:avLst/>
          </a:prstGeom>
          <a:noFill/>
          <a:ln w="25400">
            <a:solidFill>
              <a:schemeClr val="bg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1000100" y="1357298"/>
            <a:ext cx="7929618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eaLnBrk="0" hangingPunct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ошибки пользователя компьютера</a:t>
            </a:r>
          </a:p>
          <a:p>
            <a:pPr eaLnBrk="0" hangingPunct="0"/>
            <a:endParaRPr lang="en-US" sz="2400" dirty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14282" y="1285860"/>
            <a:ext cx="685800" cy="679450"/>
            <a:chOff x="1296" y="1200"/>
            <a:chExt cx="432" cy="428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1296" y="1200"/>
              <a:ext cx="432" cy="428"/>
              <a:chOff x="662" y="1574"/>
              <a:chExt cx="480" cy="476"/>
            </a:xfrm>
          </p:grpSpPr>
          <p:grpSp>
            <p:nvGrpSpPr>
              <p:cNvPr id="4" name="Group 7"/>
              <p:cNvGrpSpPr>
                <a:grpSpLocks/>
              </p:cNvGrpSpPr>
              <p:nvPr/>
            </p:nvGrpSpPr>
            <p:grpSpPr bwMode="auto">
              <a:xfrm>
                <a:off x="662" y="1574"/>
                <a:ext cx="480" cy="476"/>
                <a:chOff x="662" y="1574"/>
                <a:chExt cx="480" cy="476"/>
              </a:xfrm>
            </p:grpSpPr>
            <p:sp>
              <p:nvSpPr>
                <p:cNvPr id="72712" name="Oval 8"/>
                <p:cNvSpPr>
                  <a:spLocks noChangeArrowheads="1"/>
                </p:cNvSpPr>
                <p:nvPr/>
              </p:nvSpPr>
              <p:spPr bwMode="gray">
                <a:xfrm>
                  <a:off x="662" y="1574"/>
                  <a:ext cx="480" cy="476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1">
                        <a:gamma/>
                        <a:tint val="0"/>
                        <a:invGamma/>
                      </a:schemeClr>
                    </a:gs>
                    <a:gs pos="50000">
                      <a:schemeClr val="accent1"/>
                    </a:gs>
                    <a:gs pos="100000">
                      <a:schemeClr val="accent1">
                        <a:gamma/>
                        <a:tint val="0"/>
                        <a:invGamma/>
                      </a:schemeClr>
                    </a:gs>
                  </a:gsLst>
                  <a:lin ang="27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ru-RU"/>
                </a:p>
              </p:txBody>
            </p:sp>
            <p:sp>
              <p:nvSpPr>
                <p:cNvPr id="72713" name="Oval 9"/>
                <p:cNvSpPr>
                  <a:spLocks noChangeArrowheads="1"/>
                </p:cNvSpPr>
                <p:nvPr/>
              </p:nvSpPr>
              <p:spPr bwMode="gray">
                <a:xfrm>
                  <a:off x="662" y="1574"/>
                  <a:ext cx="480" cy="476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1">
                        <a:alpha val="32001"/>
                      </a:schemeClr>
                    </a:gs>
                    <a:gs pos="100000">
                      <a:schemeClr val="accent1">
                        <a:gamma/>
                        <a:shade val="0"/>
                        <a:invGamma/>
                        <a:alpha val="89999"/>
                      </a:schemeClr>
                    </a:gs>
                  </a:gsLst>
                  <a:lin ang="27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ru-RU"/>
                </a:p>
              </p:txBody>
            </p:sp>
            <p:sp>
              <p:nvSpPr>
                <p:cNvPr id="72714" name="Oval 10"/>
                <p:cNvSpPr>
                  <a:spLocks noChangeArrowheads="1"/>
                </p:cNvSpPr>
                <p:nvPr/>
              </p:nvSpPr>
              <p:spPr bwMode="gray">
                <a:xfrm>
                  <a:off x="694" y="1605"/>
                  <a:ext cx="416" cy="41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1">
                        <a:gamma/>
                        <a:shade val="54118"/>
                        <a:invGamma/>
                      </a:schemeClr>
                    </a:gs>
                    <a:gs pos="50000">
                      <a:schemeClr val="accent1"/>
                    </a:gs>
                    <a:gs pos="100000">
                      <a:schemeClr val="accent1">
                        <a:gamma/>
                        <a:shade val="54118"/>
                        <a:invGamma/>
                      </a:schemeClr>
                    </a:gs>
                  </a:gsLst>
                  <a:lin ang="189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ru-RU"/>
                </a:p>
              </p:txBody>
            </p:sp>
            <p:sp>
              <p:nvSpPr>
                <p:cNvPr id="72715" name="Oval 11"/>
                <p:cNvSpPr>
                  <a:spLocks noChangeArrowheads="1"/>
                </p:cNvSpPr>
                <p:nvPr/>
              </p:nvSpPr>
              <p:spPr bwMode="gray">
                <a:xfrm>
                  <a:off x="694" y="1606"/>
                  <a:ext cx="416" cy="41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1">
                        <a:gamma/>
                        <a:shade val="63529"/>
                        <a:invGamma/>
                      </a:schemeClr>
                    </a:gs>
                    <a:gs pos="100000">
                      <a:schemeClr val="accent1">
                        <a:alpha val="0"/>
                      </a:schemeClr>
                    </a:gs>
                  </a:gsLst>
                  <a:lin ang="27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5" name="Group 12"/>
              <p:cNvGrpSpPr>
                <a:grpSpLocks/>
              </p:cNvGrpSpPr>
              <p:nvPr/>
            </p:nvGrpSpPr>
            <p:grpSpPr bwMode="auto">
              <a:xfrm>
                <a:off x="720" y="1625"/>
                <a:ext cx="376" cy="379"/>
                <a:chOff x="336" y="1049"/>
                <a:chExt cx="376" cy="379"/>
              </a:xfrm>
            </p:grpSpPr>
            <p:sp>
              <p:nvSpPr>
                <p:cNvPr id="72717" name="Oval 13"/>
                <p:cNvSpPr>
                  <a:spLocks noChangeArrowheads="1"/>
                </p:cNvSpPr>
                <p:nvPr/>
              </p:nvSpPr>
              <p:spPr bwMode="gray">
                <a:xfrm>
                  <a:off x="336" y="1056"/>
                  <a:ext cx="376" cy="372"/>
                </a:xfrm>
                <a:prstGeom prst="ellipse">
                  <a:avLst/>
                </a:prstGeom>
                <a:solidFill>
                  <a:srgbClr val="000000"/>
                </a:soli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ru-RU"/>
                </a:p>
              </p:txBody>
            </p:sp>
            <p:grpSp>
              <p:nvGrpSpPr>
                <p:cNvPr id="6" name="Group 14"/>
                <p:cNvGrpSpPr>
                  <a:grpSpLocks/>
                </p:cNvGrpSpPr>
                <p:nvPr/>
              </p:nvGrpSpPr>
              <p:grpSpPr bwMode="auto">
                <a:xfrm>
                  <a:off x="336" y="1049"/>
                  <a:ext cx="364" cy="361"/>
                  <a:chOff x="4166" y="1706"/>
                  <a:chExt cx="1252" cy="1252"/>
                </a:xfrm>
              </p:grpSpPr>
              <p:sp>
                <p:nvSpPr>
                  <p:cNvPr id="72719" name="Oval 15"/>
                  <p:cNvSpPr>
                    <a:spLocks noChangeArrowheads="1"/>
                  </p:cNvSpPr>
                  <p:nvPr/>
                </p:nvSpPr>
                <p:spPr bwMode="gray">
                  <a:xfrm>
                    <a:off x="4166" y="1706"/>
                    <a:ext cx="1252" cy="125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D6E1E2">
                          <a:gamma/>
                          <a:shade val="46275"/>
                          <a:invGamma/>
                        </a:srgbClr>
                      </a:gs>
                      <a:gs pos="100000">
                        <a:srgbClr val="D6E1E2"/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vert="eaVert"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2720" name="Oval 16"/>
                  <p:cNvSpPr>
                    <a:spLocks noChangeArrowheads="1"/>
                  </p:cNvSpPr>
                  <p:nvPr/>
                </p:nvSpPr>
                <p:spPr bwMode="gray">
                  <a:xfrm>
                    <a:off x="4182" y="1713"/>
                    <a:ext cx="1222" cy="1221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D6E1E2">
                          <a:alpha val="0"/>
                        </a:srgbClr>
                      </a:gs>
                      <a:gs pos="100000">
                        <a:srgbClr val="D6E1E2">
                          <a:gamma/>
                          <a:tint val="34902"/>
                          <a:invGamma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vert="eaVert"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2721" name="Oval 17"/>
                  <p:cNvSpPr>
                    <a:spLocks noChangeArrowheads="1"/>
                  </p:cNvSpPr>
                  <p:nvPr/>
                </p:nvSpPr>
                <p:spPr bwMode="gray">
                  <a:xfrm>
                    <a:off x="4195" y="1725"/>
                    <a:ext cx="1162" cy="1141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D6E1E2">
                          <a:gamma/>
                          <a:shade val="79216"/>
                          <a:invGamma/>
                        </a:srgbClr>
                      </a:gs>
                      <a:gs pos="100000">
                        <a:srgbClr val="D6E1E2">
                          <a:alpha val="48000"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vert="eaVert"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2722" name="Oval 18"/>
                  <p:cNvSpPr>
                    <a:spLocks noChangeArrowheads="1"/>
                  </p:cNvSpPr>
                  <p:nvPr/>
                </p:nvSpPr>
                <p:spPr bwMode="gray">
                  <a:xfrm>
                    <a:off x="4263" y="1757"/>
                    <a:ext cx="1033" cy="926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D6E1E2">
                          <a:gamma/>
                          <a:tint val="0"/>
                          <a:invGamma/>
                        </a:srgbClr>
                      </a:gs>
                      <a:gs pos="100000">
                        <a:srgbClr val="D6E1E2">
                          <a:alpha val="38000"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vert="eaVert" wrap="none" anchor="ctr"/>
                  <a:lstStyle/>
                  <a:p>
                    <a:endParaRPr lang="ru-RU"/>
                  </a:p>
                </p:txBody>
              </p:sp>
            </p:grpSp>
          </p:grpSp>
        </p:grpSp>
        <p:sp>
          <p:nvSpPr>
            <p:cNvPr id="72723" name="Text Box 19"/>
            <p:cNvSpPr txBox="1">
              <a:spLocks noChangeArrowheads="1"/>
            </p:cNvSpPr>
            <p:nvPr/>
          </p:nvSpPr>
          <p:spPr bwMode="gray">
            <a:xfrm>
              <a:off x="1392" y="1269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b="1">
                  <a:solidFill>
                    <a:schemeClr val="bg1"/>
                  </a:solidFill>
                </a:rPr>
                <a:t>1</a:t>
              </a:r>
            </a:p>
          </p:txBody>
        </p:sp>
      </p:grpSp>
      <p:sp>
        <p:nvSpPr>
          <p:cNvPr id="72724" name="Line 20"/>
          <p:cNvSpPr>
            <a:spLocks noChangeShapeType="1"/>
          </p:cNvSpPr>
          <p:nvPr/>
        </p:nvSpPr>
        <p:spPr bwMode="auto">
          <a:xfrm flipV="1">
            <a:off x="1142976" y="4500570"/>
            <a:ext cx="7786742" cy="36000"/>
          </a:xfrm>
          <a:prstGeom prst="line">
            <a:avLst/>
          </a:prstGeom>
          <a:noFill/>
          <a:ln w="25400">
            <a:solidFill>
              <a:schemeClr val="bg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2726" name="Line 22"/>
          <p:cNvSpPr>
            <a:spLocks noChangeShapeType="1"/>
          </p:cNvSpPr>
          <p:nvPr/>
        </p:nvSpPr>
        <p:spPr bwMode="auto">
          <a:xfrm>
            <a:off x="1142976" y="3500437"/>
            <a:ext cx="6000792" cy="0"/>
          </a:xfrm>
          <a:prstGeom prst="line">
            <a:avLst/>
          </a:prstGeom>
          <a:noFill/>
          <a:ln w="25400">
            <a:solidFill>
              <a:schemeClr val="bg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2727" name="Text Box 23"/>
          <p:cNvSpPr txBox="1">
            <a:spLocks noChangeArrowheads="1"/>
          </p:cNvSpPr>
          <p:nvPr/>
        </p:nvSpPr>
        <p:spPr bwMode="auto">
          <a:xfrm>
            <a:off x="1071506" y="3714752"/>
            <a:ext cx="8072494" cy="15696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отказы и сбои аппаратуры, в том числе помехи и искажения сигналов на линиях связи;</a:t>
            </a:r>
          </a:p>
          <a:p>
            <a:pPr lvl="0" eaLnBrk="0" hangingPunct="0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en-US" sz="2400" dirty="0"/>
          </a:p>
        </p:txBody>
      </p:sp>
      <p:grpSp>
        <p:nvGrpSpPr>
          <p:cNvPr id="7" name="Group 26"/>
          <p:cNvGrpSpPr>
            <a:grpSpLocks/>
          </p:cNvGrpSpPr>
          <p:nvPr/>
        </p:nvGrpSpPr>
        <p:grpSpPr bwMode="auto">
          <a:xfrm>
            <a:off x="214282" y="2500306"/>
            <a:ext cx="685800" cy="685800"/>
            <a:chOff x="1303" y="1810"/>
            <a:chExt cx="432" cy="432"/>
          </a:xfrm>
        </p:grpSpPr>
        <p:grpSp>
          <p:nvGrpSpPr>
            <p:cNvPr id="8" name="Group 27"/>
            <p:cNvGrpSpPr>
              <a:grpSpLocks/>
            </p:cNvGrpSpPr>
            <p:nvPr/>
          </p:nvGrpSpPr>
          <p:grpSpPr bwMode="auto">
            <a:xfrm>
              <a:off x="1303" y="1810"/>
              <a:ext cx="432" cy="432"/>
              <a:chOff x="816" y="2400"/>
              <a:chExt cx="480" cy="476"/>
            </a:xfrm>
          </p:grpSpPr>
          <p:grpSp>
            <p:nvGrpSpPr>
              <p:cNvPr id="9" name="Group 28"/>
              <p:cNvGrpSpPr>
                <a:grpSpLocks/>
              </p:cNvGrpSpPr>
              <p:nvPr/>
            </p:nvGrpSpPr>
            <p:grpSpPr bwMode="auto">
              <a:xfrm>
                <a:off x="816" y="2400"/>
                <a:ext cx="480" cy="476"/>
                <a:chOff x="662" y="1574"/>
                <a:chExt cx="480" cy="476"/>
              </a:xfrm>
            </p:grpSpPr>
            <p:sp>
              <p:nvSpPr>
                <p:cNvPr id="72733" name="Oval 29"/>
                <p:cNvSpPr>
                  <a:spLocks noChangeArrowheads="1"/>
                </p:cNvSpPr>
                <p:nvPr/>
              </p:nvSpPr>
              <p:spPr bwMode="gray">
                <a:xfrm>
                  <a:off x="662" y="1574"/>
                  <a:ext cx="480" cy="476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gamma/>
                        <a:tint val="0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tint val="0"/>
                        <a:invGamma/>
                      </a:schemeClr>
                    </a:gs>
                  </a:gsLst>
                  <a:lin ang="27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ru-RU"/>
                </a:p>
              </p:txBody>
            </p:sp>
            <p:sp>
              <p:nvSpPr>
                <p:cNvPr id="72734" name="Oval 30"/>
                <p:cNvSpPr>
                  <a:spLocks noChangeArrowheads="1"/>
                </p:cNvSpPr>
                <p:nvPr/>
              </p:nvSpPr>
              <p:spPr bwMode="gray">
                <a:xfrm>
                  <a:off x="662" y="1574"/>
                  <a:ext cx="480" cy="476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alpha val="32001"/>
                      </a:schemeClr>
                    </a:gs>
                    <a:gs pos="100000">
                      <a:schemeClr val="hlink">
                        <a:gamma/>
                        <a:shade val="0"/>
                        <a:invGamma/>
                        <a:alpha val="89999"/>
                      </a:schemeClr>
                    </a:gs>
                  </a:gsLst>
                  <a:lin ang="27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ru-RU"/>
                </a:p>
              </p:txBody>
            </p:sp>
            <p:sp>
              <p:nvSpPr>
                <p:cNvPr id="72735" name="Oval 31"/>
                <p:cNvSpPr>
                  <a:spLocks noChangeArrowheads="1"/>
                </p:cNvSpPr>
                <p:nvPr/>
              </p:nvSpPr>
              <p:spPr bwMode="gray">
                <a:xfrm>
                  <a:off x="694" y="1605"/>
                  <a:ext cx="416" cy="41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gamma/>
                        <a:shade val="54118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shade val="54118"/>
                        <a:invGamma/>
                      </a:schemeClr>
                    </a:gs>
                  </a:gsLst>
                  <a:lin ang="189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ru-RU"/>
                </a:p>
              </p:txBody>
            </p:sp>
            <p:sp>
              <p:nvSpPr>
                <p:cNvPr id="72736" name="Oval 32"/>
                <p:cNvSpPr>
                  <a:spLocks noChangeArrowheads="1"/>
                </p:cNvSpPr>
                <p:nvPr/>
              </p:nvSpPr>
              <p:spPr bwMode="gray">
                <a:xfrm>
                  <a:off x="694" y="1606"/>
                  <a:ext cx="416" cy="41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gamma/>
                        <a:shade val="63529"/>
                        <a:invGamma/>
                      </a:schemeClr>
                    </a:gs>
                    <a:gs pos="100000">
                      <a:schemeClr val="hlink">
                        <a:alpha val="0"/>
                      </a:schemeClr>
                    </a:gs>
                  </a:gsLst>
                  <a:lin ang="27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33"/>
              <p:cNvGrpSpPr>
                <a:grpSpLocks/>
              </p:cNvGrpSpPr>
              <p:nvPr/>
            </p:nvGrpSpPr>
            <p:grpSpPr bwMode="auto">
              <a:xfrm>
                <a:off x="871" y="2455"/>
                <a:ext cx="376" cy="379"/>
                <a:chOff x="336" y="1049"/>
                <a:chExt cx="376" cy="379"/>
              </a:xfrm>
            </p:grpSpPr>
            <p:sp>
              <p:nvSpPr>
                <p:cNvPr id="72738" name="Oval 34"/>
                <p:cNvSpPr>
                  <a:spLocks noChangeArrowheads="1"/>
                </p:cNvSpPr>
                <p:nvPr/>
              </p:nvSpPr>
              <p:spPr bwMode="gray">
                <a:xfrm>
                  <a:off x="336" y="1056"/>
                  <a:ext cx="376" cy="372"/>
                </a:xfrm>
                <a:prstGeom prst="ellipse">
                  <a:avLst/>
                </a:prstGeom>
                <a:solidFill>
                  <a:srgbClr val="000000"/>
                </a:soli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ru-RU"/>
                </a:p>
              </p:txBody>
            </p:sp>
            <p:grpSp>
              <p:nvGrpSpPr>
                <p:cNvPr id="11" name="Group 35"/>
                <p:cNvGrpSpPr>
                  <a:grpSpLocks/>
                </p:cNvGrpSpPr>
                <p:nvPr/>
              </p:nvGrpSpPr>
              <p:grpSpPr bwMode="auto">
                <a:xfrm>
                  <a:off x="336" y="1049"/>
                  <a:ext cx="364" cy="361"/>
                  <a:chOff x="4166" y="1706"/>
                  <a:chExt cx="1252" cy="1252"/>
                </a:xfrm>
              </p:grpSpPr>
              <p:sp>
                <p:nvSpPr>
                  <p:cNvPr id="72740" name="Oval 36"/>
                  <p:cNvSpPr>
                    <a:spLocks noChangeArrowheads="1"/>
                  </p:cNvSpPr>
                  <p:nvPr/>
                </p:nvSpPr>
                <p:spPr bwMode="gray">
                  <a:xfrm>
                    <a:off x="4166" y="1706"/>
                    <a:ext cx="1252" cy="125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D6E1E2">
                          <a:gamma/>
                          <a:shade val="46275"/>
                          <a:invGamma/>
                        </a:srgbClr>
                      </a:gs>
                      <a:gs pos="100000">
                        <a:srgbClr val="D6E1E2"/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vert="eaVert"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2741" name="Oval 37"/>
                  <p:cNvSpPr>
                    <a:spLocks noChangeArrowheads="1"/>
                  </p:cNvSpPr>
                  <p:nvPr/>
                </p:nvSpPr>
                <p:spPr bwMode="gray">
                  <a:xfrm>
                    <a:off x="4182" y="1713"/>
                    <a:ext cx="1222" cy="1221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D6E1E2">
                          <a:alpha val="0"/>
                        </a:srgbClr>
                      </a:gs>
                      <a:gs pos="100000">
                        <a:srgbClr val="D6E1E2">
                          <a:gamma/>
                          <a:tint val="34902"/>
                          <a:invGamma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vert="eaVert"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2742" name="Oval 38"/>
                  <p:cNvSpPr>
                    <a:spLocks noChangeArrowheads="1"/>
                  </p:cNvSpPr>
                  <p:nvPr/>
                </p:nvSpPr>
                <p:spPr bwMode="gray">
                  <a:xfrm>
                    <a:off x="4195" y="1725"/>
                    <a:ext cx="1162" cy="1141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D6E1E2">
                          <a:gamma/>
                          <a:shade val="79216"/>
                          <a:invGamma/>
                        </a:srgbClr>
                      </a:gs>
                      <a:gs pos="100000">
                        <a:srgbClr val="D6E1E2">
                          <a:alpha val="48000"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vert="eaVert"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2743" name="Oval 39"/>
                  <p:cNvSpPr>
                    <a:spLocks noChangeArrowheads="1"/>
                  </p:cNvSpPr>
                  <p:nvPr/>
                </p:nvSpPr>
                <p:spPr bwMode="gray">
                  <a:xfrm>
                    <a:off x="4263" y="1757"/>
                    <a:ext cx="1033" cy="926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D6E1E2">
                          <a:gamma/>
                          <a:tint val="0"/>
                          <a:invGamma/>
                        </a:srgbClr>
                      </a:gs>
                      <a:gs pos="100000">
                        <a:srgbClr val="D6E1E2">
                          <a:alpha val="38000"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vert="eaVert" wrap="none" anchor="ctr"/>
                  <a:lstStyle/>
                  <a:p>
                    <a:endParaRPr lang="ru-RU"/>
                  </a:p>
                </p:txBody>
              </p:sp>
            </p:grpSp>
          </p:grpSp>
        </p:grpSp>
        <p:sp>
          <p:nvSpPr>
            <p:cNvPr id="72744" name="Text Box 40"/>
            <p:cNvSpPr txBox="1">
              <a:spLocks noChangeArrowheads="1"/>
            </p:cNvSpPr>
            <p:nvPr/>
          </p:nvSpPr>
          <p:spPr bwMode="gray">
            <a:xfrm>
              <a:off x="1406" y="1886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b="1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12" name="Group 41"/>
          <p:cNvGrpSpPr>
            <a:grpSpLocks/>
          </p:cNvGrpSpPr>
          <p:nvPr/>
        </p:nvGrpSpPr>
        <p:grpSpPr bwMode="auto">
          <a:xfrm>
            <a:off x="285720" y="3786190"/>
            <a:ext cx="685800" cy="679450"/>
            <a:chOff x="1296" y="1200"/>
            <a:chExt cx="432" cy="428"/>
          </a:xfrm>
        </p:grpSpPr>
        <p:grpSp>
          <p:nvGrpSpPr>
            <p:cNvPr id="13" name="Group 42"/>
            <p:cNvGrpSpPr>
              <a:grpSpLocks/>
            </p:cNvGrpSpPr>
            <p:nvPr/>
          </p:nvGrpSpPr>
          <p:grpSpPr bwMode="auto">
            <a:xfrm>
              <a:off x="1296" y="1200"/>
              <a:ext cx="432" cy="428"/>
              <a:chOff x="662" y="1574"/>
              <a:chExt cx="480" cy="476"/>
            </a:xfrm>
          </p:grpSpPr>
          <p:grpSp>
            <p:nvGrpSpPr>
              <p:cNvPr id="14" name="Group 43"/>
              <p:cNvGrpSpPr>
                <a:grpSpLocks/>
              </p:cNvGrpSpPr>
              <p:nvPr/>
            </p:nvGrpSpPr>
            <p:grpSpPr bwMode="auto">
              <a:xfrm>
                <a:off x="662" y="1574"/>
                <a:ext cx="480" cy="476"/>
                <a:chOff x="662" y="1574"/>
                <a:chExt cx="480" cy="476"/>
              </a:xfrm>
            </p:grpSpPr>
            <p:sp>
              <p:nvSpPr>
                <p:cNvPr id="72748" name="Oval 44"/>
                <p:cNvSpPr>
                  <a:spLocks noChangeArrowheads="1"/>
                </p:cNvSpPr>
                <p:nvPr/>
              </p:nvSpPr>
              <p:spPr bwMode="gray">
                <a:xfrm>
                  <a:off x="662" y="1574"/>
                  <a:ext cx="480" cy="476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1">
                        <a:gamma/>
                        <a:tint val="0"/>
                        <a:invGamma/>
                      </a:schemeClr>
                    </a:gs>
                    <a:gs pos="50000">
                      <a:schemeClr val="accent1"/>
                    </a:gs>
                    <a:gs pos="100000">
                      <a:schemeClr val="accent1">
                        <a:gamma/>
                        <a:tint val="0"/>
                        <a:invGamma/>
                      </a:schemeClr>
                    </a:gs>
                  </a:gsLst>
                  <a:lin ang="27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ru-RU"/>
                </a:p>
              </p:txBody>
            </p:sp>
            <p:sp>
              <p:nvSpPr>
                <p:cNvPr id="72749" name="Oval 45"/>
                <p:cNvSpPr>
                  <a:spLocks noChangeArrowheads="1"/>
                </p:cNvSpPr>
                <p:nvPr/>
              </p:nvSpPr>
              <p:spPr bwMode="gray">
                <a:xfrm>
                  <a:off x="662" y="1574"/>
                  <a:ext cx="480" cy="476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1">
                        <a:alpha val="32001"/>
                      </a:schemeClr>
                    </a:gs>
                    <a:gs pos="100000">
                      <a:schemeClr val="accent1">
                        <a:gamma/>
                        <a:shade val="0"/>
                        <a:invGamma/>
                        <a:alpha val="89999"/>
                      </a:schemeClr>
                    </a:gs>
                  </a:gsLst>
                  <a:lin ang="27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ru-RU"/>
                </a:p>
              </p:txBody>
            </p:sp>
            <p:sp>
              <p:nvSpPr>
                <p:cNvPr id="72750" name="Oval 46"/>
                <p:cNvSpPr>
                  <a:spLocks noChangeArrowheads="1"/>
                </p:cNvSpPr>
                <p:nvPr/>
              </p:nvSpPr>
              <p:spPr bwMode="gray">
                <a:xfrm>
                  <a:off x="694" y="1605"/>
                  <a:ext cx="416" cy="41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1">
                        <a:gamma/>
                        <a:shade val="54118"/>
                        <a:invGamma/>
                      </a:schemeClr>
                    </a:gs>
                    <a:gs pos="50000">
                      <a:schemeClr val="accent1"/>
                    </a:gs>
                    <a:gs pos="100000">
                      <a:schemeClr val="accent1">
                        <a:gamma/>
                        <a:shade val="54118"/>
                        <a:invGamma/>
                      </a:schemeClr>
                    </a:gs>
                  </a:gsLst>
                  <a:lin ang="189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ru-RU"/>
                </a:p>
              </p:txBody>
            </p:sp>
            <p:sp>
              <p:nvSpPr>
                <p:cNvPr id="72751" name="Oval 47"/>
                <p:cNvSpPr>
                  <a:spLocks noChangeArrowheads="1"/>
                </p:cNvSpPr>
                <p:nvPr/>
              </p:nvSpPr>
              <p:spPr bwMode="gray">
                <a:xfrm>
                  <a:off x="694" y="1606"/>
                  <a:ext cx="416" cy="41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1">
                        <a:gamma/>
                        <a:shade val="63529"/>
                        <a:invGamma/>
                      </a:schemeClr>
                    </a:gs>
                    <a:gs pos="100000">
                      <a:schemeClr val="accent1">
                        <a:alpha val="0"/>
                      </a:schemeClr>
                    </a:gs>
                  </a:gsLst>
                  <a:lin ang="27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15" name="Group 48"/>
              <p:cNvGrpSpPr>
                <a:grpSpLocks/>
              </p:cNvGrpSpPr>
              <p:nvPr/>
            </p:nvGrpSpPr>
            <p:grpSpPr bwMode="auto">
              <a:xfrm>
                <a:off x="720" y="1625"/>
                <a:ext cx="376" cy="379"/>
                <a:chOff x="336" y="1049"/>
                <a:chExt cx="376" cy="379"/>
              </a:xfrm>
            </p:grpSpPr>
            <p:sp>
              <p:nvSpPr>
                <p:cNvPr id="72753" name="Oval 49"/>
                <p:cNvSpPr>
                  <a:spLocks noChangeArrowheads="1"/>
                </p:cNvSpPr>
                <p:nvPr/>
              </p:nvSpPr>
              <p:spPr bwMode="gray">
                <a:xfrm>
                  <a:off x="336" y="1056"/>
                  <a:ext cx="376" cy="372"/>
                </a:xfrm>
                <a:prstGeom prst="ellipse">
                  <a:avLst/>
                </a:prstGeom>
                <a:solidFill>
                  <a:srgbClr val="000000"/>
                </a:soli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ru-RU"/>
                </a:p>
              </p:txBody>
            </p:sp>
            <p:grpSp>
              <p:nvGrpSpPr>
                <p:cNvPr id="16" name="Group 50"/>
                <p:cNvGrpSpPr>
                  <a:grpSpLocks/>
                </p:cNvGrpSpPr>
                <p:nvPr/>
              </p:nvGrpSpPr>
              <p:grpSpPr bwMode="auto">
                <a:xfrm>
                  <a:off x="336" y="1049"/>
                  <a:ext cx="364" cy="361"/>
                  <a:chOff x="4166" y="1706"/>
                  <a:chExt cx="1252" cy="1252"/>
                </a:xfrm>
              </p:grpSpPr>
              <p:sp>
                <p:nvSpPr>
                  <p:cNvPr id="72755" name="Oval 51"/>
                  <p:cNvSpPr>
                    <a:spLocks noChangeArrowheads="1"/>
                  </p:cNvSpPr>
                  <p:nvPr/>
                </p:nvSpPr>
                <p:spPr bwMode="gray">
                  <a:xfrm>
                    <a:off x="4166" y="1706"/>
                    <a:ext cx="1252" cy="125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D6E1E2">
                          <a:gamma/>
                          <a:shade val="46275"/>
                          <a:invGamma/>
                        </a:srgbClr>
                      </a:gs>
                      <a:gs pos="100000">
                        <a:srgbClr val="D6E1E2"/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vert="eaVert"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2756" name="Oval 52"/>
                  <p:cNvSpPr>
                    <a:spLocks noChangeArrowheads="1"/>
                  </p:cNvSpPr>
                  <p:nvPr/>
                </p:nvSpPr>
                <p:spPr bwMode="gray">
                  <a:xfrm>
                    <a:off x="4182" y="1713"/>
                    <a:ext cx="1222" cy="1221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D6E1E2">
                          <a:alpha val="0"/>
                        </a:srgbClr>
                      </a:gs>
                      <a:gs pos="100000">
                        <a:srgbClr val="D6E1E2">
                          <a:gamma/>
                          <a:tint val="34902"/>
                          <a:invGamma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vert="eaVert"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2757" name="Oval 53"/>
                  <p:cNvSpPr>
                    <a:spLocks noChangeArrowheads="1"/>
                  </p:cNvSpPr>
                  <p:nvPr/>
                </p:nvSpPr>
                <p:spPr bwMode="gray">
                  <a:xfrm>
                    <a:off x="4195" y="1725"/>
                    <a:ext cx="1162" cy="1141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D6E1E2">
                          <a:gamma/>
                          <a:shade val="79216"/>
                          <a:invGamma/>
                        </a:srgbClr>
                      </a:gs>
                      <a:gs pos="100000">
                        <a:srgbClr val="D6E1E2">
                          <a:alpha val="48000"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vert="eaVert"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2758" name="Oval 54"/>
                  <p:cNvSpPr>
                    <a:spLocks noChangeArrowheads="1"/>
                  </p:cNvSpPr>
                  <p:nvPr/>
                </p:nvSpPr>
                <p:spPr bwMode="gray">
                  <a:xfrm>
                    <a:off x="4263" y="1757"/>
                    <a:ext cx="1033" cy="926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D6E1E2">
                          <a:gamma/>
                          <a:tint val="0"/>
                          <a:invGamma/>
                        </a:srgbClr>
                      </a:gs>
                      <a:gs pos="100000">
                        <a:srgbClr val="D6E1E2">
                          <a:alpha val="38000"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vert="eaVert" wrap="none" anchor="ctr"/>
                  <a:lstStyle/>
                  <a:p>
                    <a:endParaRPr lang="ru-RU"/>
                  </a:p>
                </p:txBody>
              </p:sp>
            </p:grpSp>
          </p:grpSp>
        </p:grpSp>
        <p:sp>
          <p:nvSpPr>
            <p:cNvPr id="72759" name="Text Box 55"/>
            <p:cNvSpPr txBox="1">
              <a:spLocks noChangeArrowheads="1"/>
            </p:cNvSpPr>
            <p:nvPr/>
          </p:nvSpPr>
          <p:spPr bwMode="gray">
            <a:xfrm>
              <a:off x="1392" y="1269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b="1" dirty="0">
                  <a:solidFill>
                    <a:schemeClr val="bg1"/>
                  </a:solidFill>
                </a:rPr>
                <a:t>3</a:t>
              </a:r>
            </a:p>
          </p:txBody>
        </p:sp>
      </p:grpSp>
      <p:sp>
        <p:nvSpPr>
          <p:cNvPr id="73" name="Прямоугольник 72"/>
          <p:cNvSpPr/>
          <p:nvPr/>
        </p:nvSpPr>
        <p:spPr>
          <a:xfrm>
            <a:off x="1000100" y="2214554"/>
            <a:ext cx="78581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ошибки профессиональных разработчиков информационных систем: алгоритмические, программные, структурные</a:t>
            </a:r>
          </a:p>
        </p:txBody>
      </p:sp>
      <p:grpSp>
        <p:nvGrpSpPr>
          <p:cNvPr id="57" name="Group 41"/>
          <p:cNvGrpSpPr>
            <a:grpSpLocks/>
          </p:cNvGrpSpPr>
          <p:nvPr/>
        </p:nvGrpSpPr>
        <p:grpSpPr bwMode="auto">
          <a:xfrm>
            <a:off x="285720" y="5214950"/>
            <a:ext cx="685800" cy="679450"/>
            <a:chOff x="1296" y="1200"/>
            <a:chExt cx="432" cy="428"/>
          </a:xfrm>
        </p:grpSpPr>
        <p:grpSp>
          <p:nvGrpSpPr>
            <p:cNvPr id="58" name="Group 42"/>
            <p:cNvGrpSpPr>
              <a:grpSpLocks/>
            </p:cNvGrpSpPr>
            <p:nvPr/>
          </p:nvGrpSpPr>
          <p:grpSpPr bwMode="auto">
            <a:xfrm>
              <a:off x="1296" y="1200"/>
              <a:ext cx="432" cy="428"/>
              <a:chOff x="662" y="1574"/>
              <a:chExt cx="480" cy="476"/>
            </a:xfrm>
          </p:grpSpPr>
          <p:grpSp>
            <p:nvGrpSpPr>
              <p:cNvPr id="60" name="Group 43"/>
              <p:cNvGrpSpPr>
                <a:grpSpLocks/>
              </p:cNvGrpSpPr>
              <p:nvPr/>
            </p:nvGrpSpPr>
            <p:grpSpPr bwMode="auto">
              <a:xfrm>
                <a:off x="662" y="1574"/>
                <a:ext cx="480" cy="476"/>
                <a:chOff x="662" y="1574"/>
                <a:chExt cx="480" cy="476"/>
              </a:xfrm>
            </p:grpSpPr>
            <p:sp>
              <p:nvSpPr>
                <p:cNvPr id="68" name="Oval 44"/>
                <p:cNvSpPr>
                  <a:spLocks noChangeArrowheads="1"/>
                </p:cNvSpPr>
                <p:nvPr/>
              </p:nvSpPr>
              <p:spPr bwMode="gray">
                <a:xfrm>
                  <a:off x="662" y="1574"/>
                  <a:ext cx="480" cy="476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1">
                        <a:gamma/>
                        <a:tint val="0"/>
                        <a:invGamma/>
                      </a:schemeClr>
                    </a:gs>
                    <a:gs pos="50000">
                      <a:schemeClr val="accent1"/>
                    </a:gs>
                    <a:gs pos="100000">
                      <a:schemeClr val="accent1">
                        <a:gamma/>
                        <a:tint val="0"/>
                        <a:invGamma/>
                      </a:schemeClr>
                    </a:gs>
                  </a:gsLst>
                  <a:lin ang="27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ru-RU"/>
                </a:p>
              </p:txBody>
            </p:sp>
            <p:sp>
              <p:nvSpPr>
                <p:cNvPr id="69" name="Oval 45"/>
                <p:cNvSpPr>
                  <a:spLocks noChangeArrowheads="1"/>
                </p:cNvSpPr>
                <p:nvPr/>
              </p:nvSpPr>
              <p:spPr bwMode="gray">
                <a:xfrm>
                  <a:off x="662" y="1574"/>
                  <a:ext cx="480" cy="476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1">
                        <a:alpha val="32001"/>
                      </a:schemeClr>
                    </a:gs>
                    <a:gs pos="100000">
                      <a:schemeClr val="accent1">
                        <a:gamma/>
                        <a:shade val="0"/>
                        <a:invGamma/>
                        <a:alpha val="89999"/>
                      </a:schemeClr>
                    </a:gs>
                  </a:gsLst>
                  <a:lin ang="27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ru-RU"/>
                </a:p>
              </p:txBody>
            </p:sp>
            <p:sp>
              <p:nvSpPr>
                <p:cNvPr id="70" name="Oval 46"/>
                <p:cNvSpPr>
                  <a:spLocks noChangeArrowheads="1"/>
                </p:cNvSpPr>
                <p:nvPr/>
              </p:nvSpPr>
              <p:spPr bwMode="gray">
                <a:xfrm>
                  <a:off x="694" y="1605"/>
                  <a:ext cx="416" cy="41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1">
                        <a:gamma/>
                        <a:shade val="54118"/>
                        <a:invGamma/>
                      </a:schemeClr>
                    </a:gs>
                    <a:gs pos="50000">
                      <a:schemeClr val="accent1"/>
                    </a:gs>
                    <a:gs pos="100000">
                      <a:schemeClr val="accent1">
                        <a:gamma/>
                        <a:shade val="54118"/>
                        <a:invGamma/>
                      </a:schemeClr>
                    </a:gs>
                  </a:gsLst>
                  <a:lin ang="189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ru-RU"/>
                </a:p>
              </p:txBody>
            </p:sp>
            <p:sp>
              <p:nvSpPr>
                <p:cNvPr id="71" name="Oval 47"/>
                <p:cNvSpPr>
                  <a:spLocks noChangeArrowheads="1"/>
                </p:cNvSpPr>
                <p:nvPr/>
              </p:nvSpPr>
              <p:spPr bwMode="gray">
                <a:xfrm>
                  <a:off x="694" y="1606"/>
                  <a:ext cx="416" cy="41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1">
                        <a:gamma/>
                        <a:shade val="63529"/>
                        <a:invGamma/>
                      </a:schemeClr>
                    </a:gs>
                    <a:gs pos="100000">
                      <a:schemeClr val="accent1">
                        <a:alpha val="0"/>
                      </a:schemeClr>
                    </a:gs>
                  </a:gsLst>
                  <a:lin ang="27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61" name="Group 48"/>
              <p:cNvGrpSpPr>
                <a:grpSpLocks/>
              </p:cNvGrpSpPr>
              <p:nvPr/>
            </p:nvGrpSpPr>
            <p:grpSpPr bwMode="auto">
              <a:xfrm>
                <a:off x="720" y="1625"/>
                <a:ext cx="376" cy="379"/>
                <a:chOff x="336" y="1049"/>
                <a:chExt cx="376" cy="379"/>
              </a:xfrm>
            </p:grpSpPr>
            <p:sp>
              <p:nvSpPr>
                <p:cNvPr id="62" name="Oval 49"/>
                <p:cNvSpPr>
                  <a:spLocks noChangeArrowheads="1"/>
                </p:cNvSpPr>
                <p:nvPr/>
              </p:nvSpPr>
              <p:spPr bwMode="gray">
                <a:xfrm>
                  <a:off x="336" y="1056"/>
                  <a:ext cx="376" cy="372"/>
                </a:xfrm>
                <a:prstGeom prst="ellipse">
                  <a:avLst/>
                </a:prstGeom>
                <a:solidFill>
                  <a:srgbClr val="000000"/>
                </a:soli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ru-RU"/>
                </a:p>
              </p:txBody>
            </p:sp>
            <p:grpSp>
              <p:nvGrpSpPr>
                <p:cNvPr id="63" name="Group 50"/>
                <p:cNvGrpSpPr>
                  <a:grpSpLocks/>
                </p:cNvGrpSpPr>
                <p:nvPr/>
              </p:nvGrpSpPr>
              <p:grpSpPr bwMode="auto">
                <a:xfrm>
                  <a:off x="336" y="1049"/>
                  <a:ext cx="364" cy="361"/>
                  <a:chOff x="4166" y="1706"/>
                  <a:chExt cx="1252" cy="1252"/>
                </a:xfrm>
              </p:grpSpPr>
              <p:sp>
                <p:nvSpPr>
                  <p:cNvPr id="64" name="Oval 51"/>
                  <p:cNvSpPr>
                    <a:spLocks noChangeArrowheads="1"/>
                  </p:cNvSpPr>
                  <p:nvPr/>
                </p:nvSpPr>
                <p:spPr bwMode="gray">
                  <a:xfrm>
                    <a:off x="4166" y="1706"/>
                    <a:ext cx="1252" cy="125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D6E1E2">
                          <a:gamma/>
                          <a:shade val="46275"/>
                          <a:invGamma/>
                        </a:srgbClr>
                      </a:gs>
                      <a:gs pos="100000">
                        <a:srgbClr val="D6E1E2"/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vert="eaVert"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5" name="Oval 52"/>
                  <p:cNvSpPr>
                    <a:spLocks noChangeArrowheads="1"/>
                  </p:cNvSpPr>
                  <p:nvPr/>
                </p:nvSpPr>
                <p:spPr bwMode="gray">
                  <a:xfrm>
                    <a:off x="4182" y="1713"/>
                    <a:ext cx="1222" cy="1221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D6E1E2">
                          <a:alpha val="0"/>
                        </a:srgbClr>
                      </a:gs>
                      <a:gs pos="100000">
                        <a:srgbClr val="D6E1E2">
                          <a:gamma/>
                          <a:tint val="34902"/>
                          <a:invGamma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vert="eaVert"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6" name="Oval 53"/>
                  <p:cNvSpPr>
                    <a:spLocks noChangeArrowheads="1"/>
                  </p:cNvSpPr>
                  <p:nvPr/>
                </p:nvSpPr>
                <p:spPr bwMode="gray">
                  <a:xfrm>
                    <a:off x="4195" y="1725"/>
                    <a:ext cx="1162" cy="1141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D6E1E2">
                          <a:gamma/>
                          <a:shade val="79216"/>
                          <a:invGamma/>
                        </a:srgbClr>
                      </a:gs>
                      <a:gs pos="100000">
                        <a:srgbClr val="D6E1E2">
                          <a:alpha val="48000"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vert="eaVert"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7" name="Oval 54"/>
                  <p:cNvSpPr>
                    <a:spLocks noChangeArrowheads="1"/>
                  </p:cNvSpPr>
                  <p:nvPr/>
                </p:nvSpPr>
                <p:spPr bwMode="gray">
                  <a:xfrm>
                    <a:off x="4263" y="1757"/>
                    <a:ext cx="1033" cy="926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D6E1E2">
                          <a:gamma/>
                          <a:tint val="0"/>
                          <a:invGamma/>
                        </a:srgbClr>
                      </a:gs>
                      <a:gs pos="100000">
                        <a:srgbClr val="D6E1E2">
                          <a:alpha val="38000"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vert="eaVert" wrap="none" anchor="ctr"/>
                  <a:lstStyle/>
                  <a:p>
                    <a:endParaRPr lang="ru-RU"/>
                  </a:p>
                </p:txBody>
              </p:sp>
            </p:grpSp>
          </p:grpSp>
        </p:grpSp>
        <p:sp>
          <p:nvSpPr>
            <p:cNvPr id="59" name="Text Box 55"/>
            <p:cNvSpPr txBox="1">
              <a:spLocks noChangeArrowheads="1"/>
            </p:cNvSpPr>
            <p:nvPr/>
          </p:nvSpPr>
          <p:spPr bwMode="gray">
            <a:xfrm>
              <a:off x="1392" y="1269"/>
              <a:ext cx="224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sz="2400" b="1" dirty="0" smtClean="0">
                  <a:solidFill>
                    <a:schemeClr val="bg1"/>
                  </a:solidFill>
                </a:rPr>
                <a:t>4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72" name="Line 20"/>
          <p:cNvSpPr>
            <a:spLocks noChangeShapeType="1"/>
          </p:cNvSpPr>
          <p:nvPr/>
        </p:nvSpPr>
        <p:spPr bwMode="auto">
          <a:xfrm flipV="1">
            <a:off x="1214414" y="6169363"/>
            <a:ext cx="6715172" cy="0"/>
          </a:xfrm>
          <a:prstGeom prst="line">
            <a:avLst/>
          </a:prstGeom>
          <a:noFill/>
          <a:ln w="25400">
            <a:solidFill>
              <a:schemeClr val="bg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6" name="Прямоугольник 75"/>
          <p:cNvSpPr/>
          <p:nvPr/>
        </p:nvSpPr>
        <p:spPr>
          <a:xfrm>
            <a:off x="1071538" y="4929198"/>
            <a:ext cx="778674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форс-мажорные обстоятельства (авария, пожар, наводнение и другие так называемые воздействия непреодолимой силы)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МЕТОДЫ  ЗАЩИТЫ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95400"/>
            <a:ext cx="8715436" cy="5562600"/>
          </a:xfrm>
        </p:spPr>
        <p:txBody>
          <a:bodyPr/>
          <a:lstStyle/>
          <a:p>
            <a:pPr lvl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Расширение областей использования компьютеров и увеличение темпа роста компьютерного парка (то есть проблема защиты информации должна решаться на уровне технических средств)</a:t>
            </a:r>
          </a:p>
          <a:p>
            <a:pPr lvl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Высокая степень концентрации информации в центрах ее обработки и, как следствие, появление централизованных баз данных, предназначенных для коллективного пользования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Расширение доступа пользователя к мировым информационным ресурсам (современные системы обработки данных могут обслуживать неограниченное число абонентов, удаленных на сотни и тысячи километров);</a:t>
            </a:r>
          </a:p>
          <a:p>
            <a:pPr lvl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Усложнение программного обеспечения вычислительного процесса на компьютере.</a:t>
            </a:r>
          </a:p>
          <a:p>
            <a:pPr>
              <a:buNone/>
            </a:pPr>
            <a:endParaRPr lang="ru-RU" sz="2000" dirty="0" smtClean="0">
              <a:solidFill>
                <a:schemeClr val="tx1"/>
              </a:solidFill>
            </a:endParaRPr>
          </a:p>
          <a:p>
            <a:pPr lvl="0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Freeform 3"/>
          <p:cNvSpPr>
            <a:spLocks noEditPoints="1"/>
          </p:cNvSpPr>
          <p:nvPr/>
        </p:nvSpPr>
        <p:spPr bwMode="gray">
          <a:xfrm rot="-1358056">
            <a:off x="829163" y="1263747"/>
            <a:ext cx="7373088" cy="4025208"/>
          </a:xfrm>
          <a:custGeom>
            <a:avLst/>
            <a:gdLst/>
            <a:ahLst/>
            <a:cxnLst>
              <a:cxn ang="0">
                <a:pos x="1692" y="12"/>
              </a:cxn>
              <a:cxn ang="0">
                <a:pos x="1234" y="74"/>
              </a:cxn>
              <a:cxn ang="0">
                <a:pos x="828" y="182"/>
              </a:cxn>
              <a:cxn ang="0">
                <a:pos x="486" y="330"/>
              </a:cxn>
              <a:cxn ang="0">
                <a:pos x="226" y="510"/>
              </a:cxn>
              <a:cxn ang="0">
                <a:pos x="58" y="718"/>
              </a:cxn>
              <a:cxn ang="0">
                <a:pos x="0" y="944"/>
              </a:cxn>
              <a:cxn ang="0">
                <a:pos x="58" y="1170"/>
              </a:cxn>
              <a:cxn ang="0">
                <a:pos x="226" y="1378"/>
              </a:cxn>
              <a:cxn ang="0">
                <a:pos x="486" y="1558"/>
              </a:cxn>
              <a:cxn ang="0">
                <a:pos x="828" y="1706"/>
              </a:cxn>
              <a:cxn ang="0">
                <a:pos x="1234" y="1814"/>
              </a:cxn>
              <a:cxn ang="0">
                <a:pos x="1692" y="1876"/>
              </a:cxn>
              <a:cxn ang="0">
                <a:pos x="2186" y="1884"/>
              </a:cxn>
              <a:cxn ang="0">
                <a:pos x="2658" y="1840"/>
              </a:cxn>
              <a:cxn ang="0">
                <a:pos x="3084" y="1746"/>
              </a:cxn>
              <a:cxn ang="0">
                <a:pos x="3448" y="1612"/>
              </a:cxn>
              <a:cxn ang="0">
                <a:pos x="3738" y="1442"/>
              </a:cxn>
              <a:cxn ang="0">
                <a:pos x="3938" y="1242"/>
              </a:cxn>
              <a:cxn ang="0">
                <a:pos x="4034" y="1022"/>
              </a:cxn>
              <a:cxn ang="0">
                <a:pos x="4014" y="790"/>
              </a:cxn>
              <a:cxn ang="0">
                <a:pos x="3882" y="576"/>
              </a:cxn>
              <a:cxn ang="0">
                <a:pos x="3650" y="386"/>
              </a:cxn>
              <a:cxn ang="0">
                <a:pos x="3334" y="228"/>
              </a:cxn>
              <a:cxn ang="0">
                <a:pos x="2948" y="106"/>
              </a:cxn>
              <a:cxn ang="0">
                <a:pos x="2506" y="28"/>
              </a:cxn>
              <a:cxn ang="0">
                <a:pos x="2020" y="0"/>
              </a:cxn>
              <a:cxn ang="0">
                <a:pos x="1606" y="1736"/>
              </a:cxn>
              <a:cxn ang="0">
                <a:pos x="1164" y="1678"/>
              </a:cxn>
              <a:cxn ang="0">
                <a:pos x="776" y="1576"/>
              </a:cxn>
              <a:cxn ang="0">
                <a:pos x="458" y="1436"/>
              </a:cxn>
              <a:cxn ang="0">
                <a:pos x="224" y="1266"/>
              </a:cxn>
              <a:cxn ang="0">
                <a:pos x="88" y="1074"/>
              </a:cxn>
              <a:cxn ang="0">
                <a:pos x="68" y="864"/>
              </a:cxn>
              <a:cxn ang="0">
                <a:pos x="166" y="664"/>
              </a:cxn>
              <a:cxn ang="0">
                <a:pos x="370" y="486"/>
              </a:cxn>
              <a:cxn ang="0">
                <a:pos x="662" y="336"/>
              </a:cxn>
              <a:cxn ang="0">
                <a:pos x="1028" y="222"/>
              </a:cxn>
              <a:cxn ang="0">
                <a:pos x="1454" y="148"/>
              </a:cxn>
              <a:cxn ang="0">
                <a:pos x="1922" y="120"/>
              </a:cxn>
              <a:cxn ang="0">
                <a:pos x="2392" y="148"/>
              </a:cxn>
              <a:cxn ang="0">
                <a:pos x="2818" y="222"/>
              </a:cxn>
              <a:cxn ang="0">
                <a:pos x="3184" y="336"/>
              </a:cxn>
              <a:cxn ang="0">
                <a:pos x="3476" y="486"/>
              </a:cxn>
              <a:cxn ang="0">
                <a:pos x="3680" y="664"/>
              </a:cxn>
              <a:cxn ang="0">
                <a:pos x="3778" y="864"/>
              </a:cxn>
              <a:cxn ang="0">
                <a:pos x="3758" y="1074"/>
              </a:cxn>
              <a:cxn ang="0">
                <a:pos x="3622" y="1266"/>
              </a:cxn>
              <a:cxn ang="0">
                <a:pos x="3388" y="1436"/>
              </a:cxn>
              <a:cxn ang="0">
                <a:pos x="3070" y="1576"/>
              </a:cxn>
              <a:cxn ang="0">
                <a:pos x="2682" y="1678"/>
              </a:cxn>
              <a:cxn ang="0">
                <a:pos x="2240" y="1736"/>
              </a:cxn>
            </a:cxnLst>
            <a:rect l="0" t="0" r="r" b="b"/>
            <a:pathLst>
              <a:path w="4040" h="1888">
                <a:moveTo>
                  <a:pt x="2020" y="0"/>
                </a:moveTo>
                <a:lnTo>
                  <a:pt x="1854" y="4"/>
                </a:lnTo>
                <a:lnTo>
                  <a:pt x="1692" y="12"/>
                </a:lnTo>
                <a:lnTo>
                  <a:pt x="1534" y="28"/>
                </a:lnTo>
                <a:lnTo>
                  <a:pt x="1382" y="48"/>
                </a:lnTo>
                <a:lnTo>
                  <a:pt x="1234" y="74"/>
                </a:lnTo>
                <a:lnTo>
                  <a:pt x="1092" y="106"/>
                </a:lnTo>
                <a:lnTo>
                  <a:pt x="956" y="142"/>
                </a:lnTo>
                <a:lnTo>
                  <a:pt x="828" y="182"/>
                </a:lnTo>
                <a:lnTo>
                  <a:pt x="706" y="228"/>
                </a:lnTo>
                <a:lnTo>
                  <a:pt x="592" y="276"/>
                </a:lnTo>
                <a:lnTo>
                  <a:pt x="486" y="330"/>
                </a:lnTo>
                <a:lnTo>
                  <a:pt x="390" y="386"/>
                </a:lnTo>
                <a:lnTo>
                  <a:pt x="302" y="446"/>
                </a:lnTo>
                <a:lnTo>
                  <a:pt x="226" y="510"/>
                </a:lnTo>
                <a:lnTo>
                  <a:pt x="158" y="576"/>
                </a:lnTo>
                <a:lnTo>
                  <a:pt x="102" y="646"/>
                </a:lnTo>
                <a:lnTo>
                  <a:pt x="58" y="718"/>
                </a:lnTo>
                <a:lnTo>
                  <a:pt x="26" y="790"/>
                </a:lnTo>
                <a:lnTo>
                  <a:pt x="6" y="866"/>
                </a:lnTo>
                <a:lnTo>
                  <a:pt x="0" y="944"/>
                </a:lnTo>
                <a:lnTo>
                  <a:pt x="6" y="1022"/>
                </a:lnTo>
                <a:lnTo>
                  <a:pt x="26" y="1098"/>
                </a:lnTo>
                <a:lnTo>
                  <a:pt x="58" y="1170"/>
                </a:lnTo>
                <a:lnTo>
                  <a:pt x="102" y="1242"/>
                </a:lnTo>
                <a:lnTo>
                  <a:pt x="158" y="1312"/>
                </a:lnTo>
                <a:lnTo>
                  <a:pt x="226" y="1378"/>
                </a:lnTo>
                <a:lnTo>
                  <a:pt x="302" y="1442"/>
                </a:lnTo>
                <a:lnTo>
                  <a:pt x="390" y="1502"/>
                </a:lnTo>
                <a:lnTo>
                  <a:pt x="486" y="1558"/>
                </a:lnTo>
                <a:lnTo>
                  <a:pt x="592" y="1612"/>
                </a:lnTo>
                <a:lnTo>
                  <a:pt x="706" y="1660"/>
                </a:lnTo>
                <a:lnTo>
                  <a:pt x="828" y="1706"/>
                </a:lnTo>
                <a:lnTo>
                  <a:pt x="956" y="1746"/>
                </a:lnTo>
                <a:lnTo>
                  <a:pt x="1092" y="1782"/>
                </a:lnTo>
                <a:lnTo>
                  <a:pt x="1234" y="1814"/>
                </a:lnTo>
                <a:lnTo>
                  <a:pt x="1382" y="1840"/>
                </a:lnTo>
                <a:lnTo>
                  <a:pt x="1534" y="1860"/>
                </a:lnTo>
                <a:lnTo>
                  <a:pt x="1692" y="1876"/>
                </a:lnTo>
                <a:lnTo>
                  <a:pt x="1854" y="1884"/>
                </a:lnTo>
                <a:lnTo>
                  <a:pt x="2020" y="1888"/>
                </a:lnTo>
                <a:lnTo>
                  <a:pt x="2186" y="1884"/>
                </a:lnTo>
                <a:lnTo>
                  <a:pt x="2348" y="1876"/>
                </a:lnTo>
                <a:lnTo>
                  <a:pt x="2506" y="1860"/>
                </a:lnTo>
                <a:lnTo>
                  <a:pt x="2658" y="1840"/>
                </a:lnTo>
                <a:lnTo>
                  <a:pt x="2806" y="1814"/>
                </a:lnTo>
                <a:lnTo>
                  <a:pt x="2948" y="1782"/>
                </a:lnTo>
                <a:lnTo>
                  <a:pt x="3084" y="1746"/>
                </a:lnTo>
                <a:lnTo>
                  <a:pt x="3212" y="1706"/>
                </a:lnTo>
                <a:lnTo>
                  <a:pt x="3334" y="1660"/>
                </a:lnTo>
                <a:lnTo>
                  <a:pt x="3448" y="1612"/>
                </a:lnTo>
                <a:lnTo>
                  <a:pt x="3554" y="1558"/>
                </a:lnTo>
                <a:lnTo>
                  <a:pt x="3650" y="1502"/>
                </a:lnTo>
                <a:lnTo>
                  <a:pt x="3738" y="1442"/>
                </a:lnTo>
                <a:lnTo>
                  <a:pt x="3814" y="1378"/>
                </a:lnTo>
                <a:lnTo>
                  <a:pt x="3882" y="1312"/>
                </a:lnTo>
                <a:lnTo>
                  <a:pt x="3938" y="1242"/>
                </a:lnTo>
                <a:lnTo>
                  <a:pt x="3982" y="1170"/>
                </a:lnTo>
                <a:lnTo>
                  <a:pt x="4014" y="1098"/>
                </a:lnTo>
                <a:lnTo>
                  <a:pt x="4034" y="1022"/>
                </a:lnTo>
                <a:lnTo>
                  <a:pt x="4040" y="944"/>
                </a:lnTo>
                <a:lnTo>
                  <a:pt x="4034" y="866"/>
                </a:lnTo>
                <a:lnTo>
                  <a:pt x="4014" y="790"/>
                </a:lnTo>
                <a:lnTo>
                  <a:pt x="3982" y="718"/>
                </a:lnTo>
                <a:lnTo>
                  <a:pt x="3938" y="646"/>
                </a:lnTo>
                <a:lnTo>
                  <a:pt x="3882" y="576"/>
                </a:lnTo>
                <a:lnTo>
                  <a:pt x="3814" y="510"/>
                </a:lnTo>
                <a:lnTo>
                  <a:pt x="3738" y="446"/>
                </a:lnTo>
                <a:lnTo>
                  <a:pt x="3650" y="386"/>
                </a:lnTo>
                <a:lnTo>
                  <a:pt x="3554" y="330"/>
                </a:lnTo>
                <a:lnTo>
                  <a:pt x="3448" y="276"/>
                </a:lnTo>
                <a:lnTo>
                  <a:pt x="3334" y="228"/>
                </a:lnTo>
                <a:lnTo>
                  <a:pt x="3212" y="182"/>
                </a:lnTo>
                <a:lnTo>
                  <a:pt x="3084" y="142"/>
                </a:lnTo>
                <a:lnTo>
                  <a:pt x="2948" y="106"/>
                </a:lnTo>
                <a:lnTo>
                  <a:pt x="2806" y="74"/>
                </a:lnTo>
                <a:lnTo>
                  <a:pt x="2658" y="48"/>
                </a:lnTo>
                <a:lnTo>
                  <a:pt x="2506" y="28"/>
                </a:lnTo>
                <a:lnTo>
                  <a:pt x="2348" y="12"/>
                </a:lnTo>
                <a:lnTo>
                  <a:pt x="2186" y="4"/>
                </a:lnTo>
                <a:lnTo>
                  <a:pt x="2020" y="0"/>
                </a:lnTo>
                <a:close/>
                <a:moveTo>
                  <a:pt x="1922" y="1748"/>
                </a:moveTo>
                <a:lnTo>
                  <a:pt x="1762" y="1746"/>
                </a:lnTo>
                <a:lnTo>
                  <a:pt x="1606" y="1736"/>
                </a:lnTo>
                <a:lnTo>
                  <a:pt x="1454" y="1722"/>
                </a:lnTo>
                <a:lnTo>
                  <a:pt x="1306" y="1702"/>
                </a:lnTo>
                <a:lnTo>
                  <a:pt x="1164" y="1678"/>
                </a:lnTo>
                <a:lnTo>
                  <a:pt x="1028" y="1648"/>
                </a:lnTo>
                <a:lnTo>
                  <a:pt x="898" y="1614"/>
                </a:lnTo>
                <a:lnTo>
                  <a:pt x="776" y="1576"/>
                </a:lnTo>
                <a:lnTo>
                  <a:pt x="662" y="1532"/>
                </a:lnTo>
                <a:lnTo>
                  <a:pt x="554" y="1486"/>
                </a:lnTo>
                <a:lnTo>
                  <a:pt x="458" y="1436"/>
                </a:lnTo>
                <a:lnTo>
                  <a:pt x="370" y="1382"/>
                </a:lnTo>
                <a:lnTo>
                  <a:pt x="292" y="1326"/>
                </a:lnTo>
                <a:lnTo>
                  <a:pt x="224" y="1266"/>
                </a:lnTo>
                <a:lnTo>
                  <a:pt x="166" y="1204"/>
                </a:lnTo>
                <a:lnTo>
                  <a:pt x="122" y="1140"/>
                </a:lnTo>
                <a:lnTo>
                  <a:pt x="88" y="1074"/>
                </a:lnTo>
                <a:lnTo>
                  <a:pt x="68" y="1004"/>
                </a:lnTo>
                <a:lnTo>
                  <a:pt x="62" y="934"/>
                </a:lnTo>
                <a:lnTo>
                  <a:pt x="68" y="864"/>
                </a:lnTo>
                <a:lnTo>
                  <a:pt x="88" y="796"/>
                </a:lnTo>
                <a:lnTo>
                  <a:pt x="122" y="730"/>
                </a:lnTo>
                <a:lnTo>
                  <a:pt x="166" y="664"/>
                </a:lnTo>
                <a:lnTo>
                  <a:pt x="224" y="602"/>
                </a:lnTo>
                <a:lnTo>
                  <a:pt x="292" y="544"/>
                </a:lnTo>
                <a:lnTo>
                  <a:pt x="370" y="486"/>
                </a:lnTo>
                <a:lnTo>
                  <a:pt x="458" y="434"/>
                </a:lnTo>
                <a:lnTo>
                  <a:pt x="554" y="382"/>
                </a:lnTo>
                <a:lnTo>
                  <a:pt x="662" y="336"/>
                </a:lnTo>
                <a:lnTo>
                  <a:pt x="776" y="294"/>
                </a:lnTo>
                <a:lnTo>
                  <a:pt x="898" y="256"/>
                </a:lnTo>
                <a:lnTo>
                  <a:pt x="1028" y="222"/>
                </a:lnTo>
                <a:lnTo>
                  <a:pt x="1164" y="192"/>
                </a:lnTo>
                <a:lnTo>
                  <a:pt x="1306" y="166"/>
                </a:lnTo>
                <a:lnTo>
                  <a:pt x="1454" y="148"/>
                </a:lnTo>
                <a:lnTo>
                  <a:pt x="1606" y="132"/>
                </a:lnTo>
                <a:lnTo>
                  <a:pt x="1762" y="124"/>
                </a:lnTo>
                <a:lnTo>
                  <a:pt x="1922" y="120"/>
                </a:lnTo>
                <a:lnTo>
                  <a:pt x="2084" y="124"/>
                </a:lnTo>
                <a:lnTo>
                  <a:pt x="2240" y="132"/>
                </a:lnTo>
                <a:lnTo>
                  <a:pt x="2392" y="148"/>
                </a:lnTo>
                <a:lnTo>
                  <a:pt x="2540" y="166"/>
                </a:lnTo>
                <a:lnTo>
                  <a:pt x="2682" y="192"/>
                </a:lnTo>
                <a:lnTo>
                  <a:pt x="2818" y="222"/>
                </a:lnTo>
                <a:lnTo>
                  <a:pt x="2948" y="256"/>
                </a:lnTo>
                <a:lnTo>
                  <a:pt x="3070" y="294"/>
                </a:lnTo>
                <a:lnTo>
                  <a:pt x="3184" y="336"/>
                </a:lnTo>
                <a:lnTo>
                  <a:pt x="3292" y="382"/>
                </a:lnTo>
                <a:lnTo>
                  <a:pt x="3388" y="434"/>
                </a:lnTo>
                <a:lnTo>
                  <a:pt x="3476" y="486"/>
                </a:lnTo>
                <a:lnTo>
                  <a:pt x="3554" y="544"/>
                </a:lnTo>
                <a:lnTo>
                  <a:pt x="3622" y="602"/>
                </a:lnTo>
                <a:lnTo>
                  <a:pt x="3680" y="664"/>
                </a:lnTo>
                <a:lnTo>
                  <a:pt x="3724" y="730"/>
                </a:lnTo>
                <a:lnTo>
                  <a:pt x="3758" y="796"/>
                </a:lnTo>
                <a:lnTo>
                  <a:pt x="3778" y="864"/>
                </a:lnTo>
                <a:lnTo>
                  <a:pt x="3784" y="934"/>
                </a:lnTo>
                <a:lnTo>
                  <a:pt x="3778" y="1004"/>
                </a:lnTo>
                <a:lnTo>
                  <a:pt x="3758" y="1074"/>
                </a:lnTo>
                <a:lnTo>
                  <a:pt x="3724" y="1140"/>
                </a:lnTo>
                <a:lnTo>
                  <a:pt x="3680" y="1204"/>
                </a:lnTo>
                <a:lnTo>
                  <a:pt x="3622" y="1266"/>
                </a:lnTo>
                <a:lnTo>
                  <a:pt x="3554" y="1326"/>
                </a:lnTo>
                <a:lnTo>
                  <a:pt x="3476" y="1382"/>
                </a:lnTo>
                <a:lnTo>
                  <a:pt x="3388" y="1436"/>
                </a:lnTo>
                <a:lnTo>
                  <a:pt x="3292" y="1486"/>
                </a:lnTo>
                <a:lnTo>
                  <a:pt x="3184" y="1532"/>
                </a:lnTo>
                <a:lnTo>
                  <a:pt x="3070" y="1576"/>
                </a:lnTo>
                <a:lnTo>
                  <a:pt x="2948" y="1614"/>
                </a:lnTo>
                <a:lnTo>
                  <a:pt x="2818" y="1648"/>
                </a:lnTo>
                <a:lnTo>
                  <a:pt x="2682" y="1678"/>
                </a:lnTo>
                <a:lnTo>
                  <a:pt x="2540" y="1702"/>
                </a:lnTo>
                <a:lnTo>
                  <a:pt x="2392" y="1722"/>
                </a:lnTo>
                <a:lnTo>
                  <a:pt x="2240" y="1736"/>
                </a:lnTo>
                <a:lnTo>
                  <a:pt x="2084" y="1746"/>
                </a:lnTo>
                <a:lnTo>
                  <a:pt x="1922" y="1748"/>
                </a:lnTo>
                <a:close/>
              </a:path>
            </a:pathLst>
          </a:custGeom>
          <a:gradFill rotWithShape="1">
            <a:gsLst>
              <a:gs pos="0">
                <a:schemeClr val="tx1"/>
              </a:gs>
              <a:gs pos="100000">
                <a:schemeClr val="bg2"/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5780" name="Oval 4"/>
          <p:cNvSpPr>
            <a:spLocks noChangeArrowheads="1"/>
          </p:cNvSpPr>
          <p:nvPr/>
        </p:nvSpPr>
        <p:spPr bwMode="gray">
          <a:xfrm>
            <a:off x="3857620" y="500042"/>
            <a:ext cx="2857520" cy="1857388"/>
          </a:xfrm>
          <a:prstGeom prst="ellips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27451"/>
                  <a:invGamma/>
                </a:schemeClr>
              </a:gs>
            </a:gsLst>
            <a:lin ang="5400000" scaled="1"/>
          </a:gradFill>
          <a:ln w="28575">
            <a:noFill/>
            <a:round/>
            <a:headEnd/>
            <a:tailEnd/>
          </a:ln>
          <a:effectLst>
            <a:outerShdw dist="107763" dir="2700000" algn="ctr" rotWithShape="0">
              <a:srgbClr val="292929"/>
            </a:outerShdw>
          </a:effectLst>
        </p:spPr>
        <p:txBody>
          <a:bodyPr wrap="none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75781" name="Oval 5"/>
          <p:cNvSpPr>
            <a:spLocks noChangeArrowheads="1"/>
          </p:cNvSpPr>
          <p:nvPr/>
        </p:nvSpPr>
        <p:spPr bwMode="gray">
          <a:xfrm>
            <a:off x="428596" y="2143116"/>
            <a:ext cx="2857520" cy="1689105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27451"/>
                  <a:invGamma/>
                </a:schemeClr>
              </a:gs>
            </a:gsLst>
            <a:lin ang="5400000" scaled="1"/>
          </a:gradFill>
          <a:ln w="28575">
            <a:noFill/>
            <a:round/>
            <a:headEnd/>
            <a:tailEnd/>
          </a:ln>
          <a:effectLst>
            <a:outerShdw dist="107763" dir="2700000" algn="ctr" rotWithShape="0">
              <a:srgbClr val="292929"/>
            </a:outerShdw>
          </a:effectLst>
        </p:spPr>
        <p:txBody>
          <a:bodyPr wrap="none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75782" name="Oval 6"/>
          <p:cNvSpPr>
            <a:spLocks noChangeArrowheads="1"/>
          </p:cNvSpPr>
          <p:nvPr/>
        </p:nvSpPr>
        <p:spPr bwMode="gray">
          <a:xfrm>
            <a:off x="2500298" y="4857760"/>
            <a:ext cx="2609876" cy="1500198"/>
          </a:xfrm>
          <a:prstGeom prst="ellipse">
            <a:avLst/>
          </a:prstGeom>
          <a:gradFill rotWithShape="1">
            <a:gsLst>
              <a:gs pos="0">
                <a:srgbClr val="EAB85E"/>
              </a:gs>
              <a:gs pos="100000">
                <a:srgbClr val="EAB85E">
                  <a:gamma/>
                  <a:shade val="27451"/>
                  <a:invGamma/>
                </a:srgbClr>
              </a:gs>
            </a:gsLst>
            <a:lin ang="5400000" scaled="1"/>
          </a:gradFill>
          <a:ln w="28575">
            <a:noFill/>
            <a:round/>
            <a:headEnd/>
            <a:tailEnd/>
          </a:ln>
          <a:effectLst>
            <a:outerShdw dist="107763" dir="2700000" algn="ctr" rotWithShape="0">
              <a:srgbClr val="292929"/>
            </a:outerShdw>
          </a:effectLst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75783" name="Oval 7"/>
          <p:cNvSpPr>
            <a:spLocks noChangeArrowheads="1"/>
          </p:cNvSpPr>
          <p:nvPr/>
        </p:nvSpPr>
        <p:spPr bwMode="gray">
          <a:xfrm>
            <a:off x="6143636" y="3000372"/>
            <a:ext cx="2500330" cy="1643074"/>
          </a:xfrm>
          <a:prstGeom prst="ellipse">
            <a:avLst/>
          </a:prstGeom>
          <a:gradFill rotWithShape="1">
            <a:gsLst>
              <a:gs pos="0">
                <a:srgbClr val="D476D6"/>
              </a:gs>
              <a:gs pos="100000">
                <a:srgbClr val="D476D6">
                  <a:gamma/>
                  <a:shade val="27451"/>
                  <a:invGamma/>
                </a:srgbClr>
              </a:gs>
            </a:gsLst>
            <a:lin ang="5400000" scaled="1"/>
          </a:gradFill>
          <a:ln w="28575">
            <a:noFill/>
            <a:round/>
            <a:headEnd/>
            <a:tailEnd/>
          </a:ln>
          <a:effectLst>
            <a:outerShdw dist="107763" dir="2700000" algn="ctr" rotWithShape="0">
              <a:srgbClr val="292929"/>
            </a:outerShdw>
          </a:effectLst>
        </p:spPr>
        <p:txBody>
          <a:bodyPr wrap="none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75785" name="Text Box 9"/>
          <p:cNvSpPr txBox="1">
            <a:spLocks noChangeArrowheads="1"/>
          </p:cNvSpPr>
          <p:nvPr/>
        </p:nvSpPr>
        <p:spPr bwMode="gray">
          <a:xfrm>
            <a:off x="3929058" y="928670"/>
            <a:ext cx="264320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000" dirty="0" smtClean="0">
                <a:solidFill>
                  <a:schemeClr val="bg1"/>
                </a:solidFill>
                <a:latin typeface="+mn-lt"/>
              </a:rPr>
              <a:t>ограничение доступа к информации</a:t>
            </a:r>
            <a:endParaRPr lang="en-US" sz="2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5787" name="Text Box 11"/>
          <p:cNvSpPr txBox="1">
            <a:spLocks noChangeArrowheads="1"/>
          </p:cNvSpPr>
          <p:nvPr/>
        </p:nvSpPr>
        <p:spPr bwMode="gray">
          <a:xfrm>
            <a:off x="6429388" y="3500438"/>
            <a:ext cx="20956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2000" dirty="0" smtClean="0">
                <a:solidFill>
                  <a:schemeClr val="bg1"/>
                </a:solidFill>
                <a:latin typeface="+mn-lt"/>
              </a:rPr>
              <a:t>законодательные </a:t>
            </a:r>
          </a:p>
          <a:p>
            <a:pPr algn="ctr" eaLnBrk="0" hangingPunct="0"/>
            <a:r>
              <a:rPr lang="ru-RU" sz="2000" dirty="0" smtClean="0">
                <a:solidFill>
                  <a:schemeClr val="bg1"/>
                </a:solidFill>
                <a:latin typeface="+mn-lt"/>
              </a:rPr>
              <a:t>меры</a:t>
            </a:r>
            <a:endParaRPr lang="en-US" sz="2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5788" name="Text Box 12"/>
          <p:cNvSpPr txBox="1">
            <a:spLocks noChangeArrowheads="1"/>
          </p:cNvSpPr>
          <p:nvPr/>
        </p:nvSpPr>
        <p:spPr bwMode="gray">
          <a:xfrm>
            <a:off x="2928926" y="5072074"/>
            <a:ext cx="200026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000" dirty="0" smtClean="0">
                <a:latin typeface="+mn-lt"/>
              </a:rPr>
              <a:t>контроль доступа к аппаратуре</a:t>
            </a:r>
            <a:endParaRPr lang="en-US" sz="2000" dirty="0">
              <a:latin typeface="+mn-lt"/>
            </a:endParaRPr>
          </a:p>
        </p:txBody>
      </p:sp>
      <p:sp>
        <p:nvSpPr>
          <p:cNvPr id="75789" name="Text Box 13"/>
          <p:cNvSpPr txBox="1">
            <a:spLocks noChangeArrowheads="1"/>
          </p:cNvSpPr>
          <p:nvPr/>
        </p:nvSpPr>
        <p:spPr bwMode="black">
          <a:xfrm>
            <a:off x="3357554" y="2857496"/>
            <a:ext cx="2590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 algn="ctr" eaLnBrk="0" hangingPunct="0"/>
            <a:r>
              <a:rPr lang="ru-RU" sz="2800" b="1" dirty="0" smtClean="0">
                <a:solidFill>
                  <a:schemeClr val="tx2"/>
                </a:solidFill>
              </a:rPr>
              <a:t>МЕТОДЫ ЗАЩИТЫ</a:t>
            </a: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75793" name="Text Box 17"/>
          <p:cNvSpPr txBox="1">
            <a:spLocks noChangeArrowheads="1"/>
          </p:cNvSpPr>
          <p:nvPr/>
        </p:nvSpPr>
        <p:spPr bwMode="gray">
          <a:xfrm>
            <a:off x="1000100" y="2571744"/>
            <a:ext cx="178595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2000" dirty="0" smtClean="0">
                <a:solidFill>
                  <a:schemeClr val="bg1"/>
                </a:solidFill>
                <a:latin typeface="+mn-lt"/>
              </a:rPr>
              <a:t>шифрование информации</a:t>
            </a:r>
            <a:endParaRPr lang="en-US" sz="200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2571736" y="2428868"/>
            <a:ext cx="4143404" cy="642942"/>
            <a:chOff x="1810" y="1803"/>
            <a:chExt cx="1948" cy="358"/>
          </a:xfrm>
        </p:grpSpPr>
        <p:sp>
          <p:nvSpPr>
            <p:cNvPr id="77828" name="AutoShape 4"/>
            <p:cNvSpPr>
              <a:spLocks noChangeArrowheads="1"/>
            </p:cNvSpPr>
            <p:nvPr/>
          </p:nvSpPr>
          <p:spPr bwMode="gray">
            <a:xfrm rot="16200000" flipH="1">
              <a:off x="1758" y="1904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7829" name="AutoShape 5"/>
            <p:cNvSpPr>
              <a:spLocks noChangeArrowheads="1"/>
            </p:cNvSpPr>
            <p:nvPr/>
          </p:nvSpPr>
          <p:spPr bwMode="gray">
            <a:xfrm rot="5400000" flipH="1">
              <a:off x="3500" y="1855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77831" name="Oval 7"/>
          <p:cNvSpPr>
            <a:spLocks noChangeArrowheads="1"/>
          </p:cNvSpPr>
          <p:nvPr/>
        </p:nvSpPr>
        <p:spPr bwMode="gray">
          <a:xfrm>
            <a:off x="2857488" y="1142985"/>
            <a:ext cx="3567130" cy="3429023"/>
          </a:xfrm>
          <a:prstGeom prst="ellipse">
            <a:avLst/>
          </a:prstGeom>
          <a:gradFill rotWithShape="1">
            <a:gsLst>
              <a:gs pos="0">
                <a:srgbClr val="FFFFFF">
                  <a:gamma/>
                  <a:shade val="46275"/>
                  <a:invGamma/>
                </a:srgbClr>
              </a:gs>
              <a:gs pos="50000">
                <a:srgbClr val="FFFFFF"/>
              </a:gs>
              <a:gs pos="100000">
                <a:srgbClr val="FFFFFF">
                  <a:gamma/>
                  <a:shade val="46275"/>
                  <a:invGamma/>
                </a:srgbClr>
              </a:gs>
            </a:gsLst>
            <a:lin ang="5400000" scaled="1"/>
          </a:gradFill>
          <a:ln w="57150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7832" name="Oval 8"/>
          <p:cNvSpPr>
            <a:spLocks noChangeArrowheads="1"/>
          </p:cNvSpPr>
          <p:nvPr/>
        </p:nvSpPr>
        <p:spPr bwMode="gray">
          <a:xfrm>
            <a:off x="2928926" y="1357298"/>
            <a:ext cx="3429024" cy="2984505"/>
          </a:xfrm>
          <a:prstGeom prst="ellipse">
            <a:avLst/>
          </a:prstGeom>
          <a:gradFill rotWithShape="1">
            <a:gsLst>
              <a:gs pos="0">
                <a:srgbClr val="FFFFFF">
                  <a:gamma/>
                  <a:shade val="63529"/>
                  <a:invGamma/>
                </a:srgbClr>
              </a:gs>
              <a:gs pos="50000">
                <a:srgbClr val="FFFFFF"/>
              </a:gs>
              <a:gs pos="100000">
                <a:srgbClr val="FFFFFF">
                  <a:gamma/>
                  <a:shade val="63529"/>
                  <a:invGamma/>
                </a:srgbClr>
              </a:gs>
            </a:gsLst>
            <a:lin ang="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7833" name="Oval 9"/>
          <p:cNvSpPr>
            <a:spLocks noChangeArrowheads="1"/>
          </p:cNvSpPr>
          <p:nvPr/>
        </p:nvSpPr>
        <p:spPr bwMode="gray">
          <a:xfrm>
            <a:off x="3643306" y="1785926"/>
            <a:ext cx="2003425" cy="2006600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tint val="0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tint val="0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7839" name="AutoShape 15"/>
          <p:cNvSpPr>
            <a:spLocks noChangeArrowheads="1"/>
          </p:cNvSpPr>
          <p:nvPr/>
        </p:nvSpPr>
        <p:spPr bwMode="gray">
          <a:xfrm>
            <a:off x="214282" y="642918"/>
            <a:ext cx="2357454" cy="6000792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7842" name="AutoShape 18"/>
          <p:cNvSpPr>
            <a:spLocks noChangeArrowheads="1"/>
          </p:cNvSpPr>
          <p:nvPr/>
        </p:nvSpPr>
        <p:spPr bwMode="gray">
          <a:xfrm>
            <a:off x="6786578" y="642918"/>
            <a:ext cx="2143140" cy="5857916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7843" name="Text Box 19"/>
          <p:cNvSpPr txBox="1">
            <a:spLocks noChangeArrowheads="1"/>
          </p:cNvSpPr>
          <p:nvPr/>
        </p:nvSpPr>
        <p:spPr bwMode="gray">
          <a:xfrm>
            <a:off x="3643306" y="2357430"/>
            <a:ext cx="212269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2400" b="1" dirty="0" smtClean="0">
                <a:solidFill>
                  <a:srgbClr val="000000"/>
                </a:solidFill>
                <a:latin typeface="+mn-lt"/>
              </a:rPr>
              <a:t>Ограничение </a:t>
            </a:r>
          </a:p>
          <a:p>
            <a:pPr algn="ctr" eaLnBrk="0" hangingPunct="0"/>
            <a:r>
              <a:rPr lang="ru-RU" sz="2400" b="1" dirty="0" smtClean="0">
                <a:solidFill>
                  <a:srgbClr val="000000"/>
                </a:solidFill>
                <a:latin typeface="+mn-lt"/>
              </a:rPr>
              <a:t>доступа</a:t>
            </a:r>
            <a:endParaRPr lang="en-US" sz="24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77845" name="Text Box 21"/>
          <p:cNvSpPr txBox="1">
            <a:spLocks noChangeArrowheads="1"/>
          </p:cNvSpPr>
          <p:nvPr/>
        </p:nvSpPr>
        <p:spPr bwMode="gray">
          <a:xfrm>
            <a:off x="214282" y="1500174"/>
            <a:ext cx="242889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000" dirty="0" smtClean="0">
                <a:latin typeface="+mn-lt"/>
              </a:rPr>
              <a:t>на уровне среды обитания человека, то есть путем создания искусственной преграды вокруг объекта защиты: выдачи допущенным лицам специальных пропусков, установки охранной сигнализации или системы видеонаблюдения</a:t>
            </a:r>
          </a:p>
          <a:p>
            <a:pPr algn="ctr" eaLnBrk="0" hangingPunct="0"/>
            <a:endParaRPr lang="en-US" sz="2000" dirty="0">
              <a:latin typeface="+mn-lt"/>
            </a:endParaRPr>
          </a:p>
        </p:txBody>
      </p:sp>
      <p:sp>
        <p:nvSpPr>
          <p:cNvPr id="77848" name="Text Box 24"/>
          <p:cNvSpPr txBox="1">
            <a:spLocks noChangeArrowheads="1"/>
          </p:cNvSpPr>
          <p:nvPr/>
        </p:nvSpPr>
        <p:spPr bwMode="gray">
          <a:xfrm>
            <a:off x="6786578" y="1571612"/>
            <a:ext cx="2357422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000" dirty="0" smtClean="0">
                <a:solidFill>
                  <a:schemeClr val="bg1"/>
                </a:solidFill>
                <a:latin typeface="+mn-lt"/>
              </a:rPr>
              <a:t>на уровне защиты компьютерных систем, например, с помощью разделения информации, циркулирующей в компьютерной системе, на части и организации доступа к ней лиц в соответствии с их функциональными обязанностями.</a:t>
            </a:r>
            <a:endParaRPr lang="en-US" sz="200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142984"/>
            <a:ext cx="8929718" cy="2276476"/>
          </a:xfrm>
        </p:spPr>
        <p:txBody>
          <a:bodyPr/>
          <a:lstStyle/>
          <a:p>
            <a:pPr marL="3175" indent="290513" algn="ctr">
              <a:buNone/>
            </a:pPr>
            <a:r>
              <a:rPr lang="ru-RU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Политика безопасности </a:t>
            </a:r>
            <a:r>
              <a:rPr lang="ru-RU" dirty="0" smtClean="0">
                <a:solidFill>
                  <a:schemeClr val="tx1"/>
                </a:solidFill>
              </a:rPr>
              <a:t>— это совокупность технических,  программных и организационных мер, направленных на защиту информации в компьютерной сети.</a:t>
            </a:r>
          </a:p>
          <a:p>
            <a:pPr marL="3175" indent="290513"/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5" name="Рисунок 4" descr="1206030354_19ef3e156111f6b3cfdcdf907333eb8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71735" y="3143249"/>
            <a:ext cx="3937361" cy="3528766"/>
          </a:xfrm>
          <a:prstGeom prst="rect">
            <a:avLst/>
          </a:prstGeom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928670"/>
            <a:ext cx="8643998" cy="20002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u="sng" dirty="0" smtClean="0">
                <a:solidFill>
                  <a:schemeClr val="tx1"/>
                </a:solidFill>
              </a:rPr>
              <a:t>Информационная среда </a:t>
            </a:r>
            <a:r>
              <a:rPr lang="ru-RU" sz="2800" dirty="0" smtClean="0">
                <a:solidFill>
                  <a:schemeClr val="tx1"/>
                </a:solidFill>
              </a:rPr>
              <a:t>– это совокупность условий, средств и методов на базе компьютерных систем, предназначенных для создания и использования информационных ресурсов</a:t>
            </a:r>
          </a:p>
          <a:p>
            <a:pPr marL="0" indent="0">
              <a:buNone/>
            </a:pPr>
            <a:endParaRPr lang="ru-RU" sz="2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2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6" name="Рисунок 5" descr="security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596" y="2500306"/>
            <a:ext cx="4143404" cy="4143404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500034" y="3214686"/>
            <a:ext cx="435771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ru-RU" sz="2800" u="sng" dirty="0" smtClean="0">
                <a:latin typeface="+mn-lt"/>
              </a:rPr>
              <a:t>Информационная безопасность </a:t>
            </a:r>
            <a:r>
              <a:rPr lang="ru-RU" sz="2800" dirty="0" smtClean="0">
                <a:latin typeface="+mn-lt"/>
              </a:rPr>
              <a:t>– совокупность мер по защите информационной среды общества и человека.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95400"/>
            <a:ext cx="5072098" cy="4419616"/>
          </a:xfrm>
        </p:spPr>
        <p:txBody>
          <a:bodyPr>
            <a:normAutofit lnSpcReduction="10000"/>
          </a:bodyPr>
          <a:lstStyle/>
          <a:p>
            <a:pPr marL="0" indent="176213">
              <a:buNone/>
            </a:pPr>
            <a:r>
              <a:rPr lang="ru-RU" sz="2000" i="1" dirty="0" smtClean="0">
                <a:solidFill>
                  <a:schemeClr val="tx1"/>
                </a:solidFill>
              </a:rPr>
              <a:t>Защита </a:t>
            </a:r>
            <a:r>
              <a:rPr lang="ru-RU" sz="2000" dirty="0" smtClean="0">
                <a:solidFill>
                  <a:schemeClr val="tx1"/>
                </a:solidFill>
              </a:rPr>
              <a:t>от хищения информации обычно осуществляется с помощью специальных программных средств. Несанкционированное копирование и распространение программ и ценной компьютерной информации является кражей интеллектуальной собственности. Защищаемые программы подвергаются предварительной обработке, приводящей исполняемый код программы в состояние, препятствующее его выполнению на «чужих» компьютерах (шифрование файлов, вставка парольной защиты, проверка компьютера по его уникальным характеристикам и т. п.). </a:t>
            </a: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5" name="Рисунок 4" descr="Info_Security_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14942" y="1571612"/>
            <a:ext cx="3706100" cy="3857652"/>
          </a:xfrm>
          <a:prstGeom prst="rect">
            <a:avLst/>
          </a:prstGeom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4429156" cy="5286412"/>
          </a:xfrm>
        </p:spPr>
        <p:txBody>
          <a:bodyPr/>
          <a:lstStyle/>
          <a:p>
            <a:pPr marL="3175" indent="187325">
              <a:buNone/>
            </a:pPr>
            <a:r>
              <a:rPr lang="ru-RU" sz="2400" i="1" dirty="0" smtClean="0">
                <a:solidFill>
                  <a:schemeClr val="tx1"/>
                </a:solidFill>
              </a:rPr>
              <a:t>Для защиты от компьютерных вирусов </a:t>
            </a:r>
            <a:r>
              <a:rPr lang="ru-RU" sz="2400" dirty="0" smtClean="0">
                <a:solidFill>
                  <a:schemeClr val="tx1"/>
                </a:solidFill>
              </a:rPr>
              <a:t>применяются «</a:t>
            </a:r>
            <a:r>
              <a:rPr lang="ru-RU" sz="2400" dirty="0" err="1" smtClean="0">
                <a:solidFill>
                  <a:schemeClr val="tx1"/>
                </a:solidFill>
              </a:rPr>
              <a:t>иммуностойкие</a:t>
            </a:r>
            <a:r>
              <a:rPr lang="ru-RU" sz="2400" dirty="0" smtClean="0">
                <a:solidFill>
                  <a:schemeClr val="tx1"/>
                </a:solidFill>
              </a:rPr>
              <a:t>» программные средства (программы-анализаторы), предусматривающие разграничение доступа, самоконтроль и самовосстановление. Антивирусные средства являются самыми распространенными средствами защиты информации.</a:t>
            </a:r>
          </a:p>
          <a:p>
            <a:pPr marL="3175" indent="187325"/>
            <a:endParaRPr lang="ru-RU" dirty="0"/>
          </a:p>
        </p:txBody>
      </p:sp>
      <p:pic>
        <p:nvPicPr>
          <p:cNvPr id="5" name="Рисунок 4" descr="16078314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6248" y="1357298"/>
            <a:ext cx="4572032" cy="4572032"/>
          </a:xfrm>
          <a:prstGeom prst="rect">
            <a:avLst/>
          </a:prstGeom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95400"/>
            <a:ext cx="3929090" cy="4724400"/>
          </a:xfrm>
        </p:spPr>
        <p:txBody>
          <a:bodyPr/>
          <a:lstStyle/>
          <a:p>
            <a:pPr marL="3175" indent="187325">
              <a:buNone/>
            </a:pPr>
            <a:r>
              <a:rPr lang="ru-RU" sz="2000" i="1" dirty="0" smtClean="0">
                <a:solidFill>
                  <a:schemeClr val="tx1"/>
                </a:solidFill>
              </a:rPr>
              <a:t>В качестве физической защиты </a:t>
            </a:r>
            <a:r>
              <a:rPr lang="ru-RU" sz="2000" dirty="0" smtClean="0">
                <a:solidFill>
                  <a:schemeClr val="tx1"/>
                </a:solidFill>
              </a:rPr>
              <a:t>компьютерных систем используется специальная аппаратура, позволяющая выявить устройства промышленного шпионажа, исключить запись или ретрансляцию излучений компьютера, а также речевых и других несущих информацию сигналов. Это позволяет предотвратить утечку информативных электромагнитных сигналов за пределы охраняемой территории. </a:t>
            </a:r>
          </a:p>
          <a:p>
            <a:endParaRPr lang="ru-RU" sz="2000" dirty="0"/>
          </a:p>
        </p:txBody>
      </p:sp>
      <p:pic>
        <p:nvPicPr>
          <p:cNvPr id="5" name="Рисунок 4" descr="zawiwjonnost'_klientskoj_informaci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4810" y="928670"/>
            <a:ext cx="4748902" cy="5214974"/>
          </a:xfrm>
          <a:prstGeom prst="rect">
            <a:avLst/>
          </a:prstGeom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357298"/>
            <a:ext cx="4071966" cy="5214974"/>
          </a:xfrm>
        </p:spPr>
        <p:txBody>
          <a:bodyPr/>
          <a:lstStyle/>
          <a:p>
            <a:pPr lvl="0"/>
            <a:r>
              <a:rPr lang="ru-RU" sz="2000" dirty="0" smtClean="0">
                <a:solidFill>
                  <a:schemeClr val="tx1"/>
                </a:solidFill>
              </a:rPr>
              <a:t>повышение надежности работы электронных и механических узлов и элементов;</a:t>
            </a:r>
          </a:p>
          <a:p>
            <a:pPr lvl="0"/>
            <a:r>
              <a:rPr lang="ru-RU" sz="2000" dirty="0" smtClean="0">
                <a:solidFill>
                  <a:schemeClr val="tx1"/>
                </a:solidFill>
              </a:rPr>
              <a:t>структурная избыточность — дублирование или утроение элементов, устройств, подсистем;</a:t>
            </a:r>
          </a:p>
          <a:p>
            <a:pPr lvl="0"/>
            <a:r>
              <a:rPr lang="ru-RU" sz="2000" dirty="0" smtClean="0">
                <a:solidFill>
                  <a:schemeClr val="tx1"/>
                </a:solidFill>
              </a:rPr>
              <a:t>функциональный контроль с диагностикой отказов, то есть обнаружение сбоев, неисправностей и программных ошибок и исключение их влияния на процесс обработки информации, а также указание места отказавшего элемента.</a:t>
            </a:r>
          </a:p>
          <a:p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5" name="Рисунок 4" descr="pashe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4810" y="2285992"/>
            <a:ext cx="4713728" cy="3429024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285852" y="285728"/>
            <a:ext cx="650085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000" i="1" dirty="0" smtClean="0">
                <a:latin typeface="+mn-lt"/>
              </a:rPr>
              <a:t>Для защиты информации от случайных информационных угроз, </a:t>
            </a:r>
            <a:r>
              <a:rPr lang="ru-RU" sz="2000" dirty="0" smtClean="0">
                <a:latin typeface="+mn-lt"/>
              </a:rPr>
              <a:t>например, в компьютерных системах, применяются средства повышения надежности аппаратуры: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AutoShape 3"/>
          <p:cNvSpPr>
            <a:spLocks noChangeArrowheads="1"/>
          </p:cNvSpPr>
          <p:nvPr/>
        </p:nvSpPr>
        <p:spPr bwMode="invGray">
          <a:xfrm>
            <a:off x="1498600" y="2085975"/>
            <a:ext cx="5759450" cy="2638425"/>
          </a:xfrm>
          <a:prstGeom prst="upArrow">
            <a:avLst>
              <a:gd name="adj1" fmla="val 56944"/>
              <a:gd name="adj2" fmla="val 50782"/>
            </a:avLst>
          </a:prstGeom>
          <a:gradFill rotWithShape="1">
            <a:gsLst>
              <a:gs pos="0">
                <a:schemeClr val="accent2"/>
              </a:gs>
              <a:gs pos="100000">
                <a:srgbClr val="00344F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5236" name="AutoShape 4"/>
          <p:cNvSpPr>
            <a:spLocks noChangeArrowheads="1"/>
          </p:cNvSpPr>
          <p:nvPr/>
        </p:nvSpPr>
        <p:spPr bwMode="blackWhite">
          <a:xfrm>
            <a:off x="642910" y="1371600"/>
            <a:ext cx="7786742" cy="628640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Цели обеспечения информационной безопасности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240" name="Oval 8"/>
          <p:cNvSpPr>
            <a:spLocks noChangeArrowheads="1"/>
          </p:cNvSpPr>
          <p:nvPr/>
        </p:nvSpPr>
        <p:spPr bwMode="gray">
          <a:xfrm>
            <a:off x="285720" y="3857627"/>
            <a:ext cx="2814630" cy="2700000"/>
          </a:xfrm>
          <a:prstGeom prst="ellipse">
            <a:avLst/>
          </a:prstGeom>
          <a:gradFill rotWithShape="1">
            <a:gsLst>
              <a:gs pos="0">
                <a:srgbClr val="EAB85E"/>
              </a:gs>
              <a:gs pos="100000">
                <a:srgbClr val="EAB85E">
                  <a:gamma/>
                  <a:shade val="57255"/>
                  <a:invGamma/>
                </a:srgbClr>
              </a:gs>
            </a:gsLst>
            <a:path path="rect">
              <a:fillToRect l="100000" t="10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5241" name="Oval 9"/>
          <p:cNvSpPr>
            <a:spLocks noChangeArrowheads="1"/>
          </p:cNvSpPr>
          <p:nvPr/>
        </p:nvSpPr>
        <p:spPr bwMode="gray">
          <a:xfrm>
            <a:off x="357158" y="3929066"/>
            <a:ext cx="2638416" cy="2520971"/>
          </a:xfrm>
          <a:prstGeom prst="ellipse">
            <a:avLst/>
          </a:prstGeom>
          <a:gradFill rotWithShape="1">
            <a:gsLst>
              <a:gs pos="0">
                <a:srgbClr val="EAB85E">
                  <a:alpha val="85001"/>
                </a:srgbClr>
              </a:gs>
              <a:gs pos="100000">
                <a:srgbClr val="EAB85E">
                  <a:gamma/>
                  <a:shade val="63529"/>
                  <a:invGamma/>
                </a:srgbClr>
              </a:gs>
            </a:gsLst>
            <a:lin ang="27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5242" name="Oval 10"/>
          <p:cNvSpPr>
            <a:spLocks noChangeArrowheads="1"/>
          </p:cNvSpPr>
          <p:nvPr/>
        </p:nvSpPr>
        <p:spPr bwMode="gray">
          <a:xfrm>
            <a:off x="500034" y="4071942"/>
            <a:ext cx="2438390" cy="2324120"/>
          </a:xfrm>
          <a:prstGeom prst="ellipse">
            <a:avLst/>
          </a:prstGeom>
          <a:gradFill rotWithShape="1">
            <a:gsLst>
              <a:gs pos="0">
                <a:srgbClr val="EAB85E"/>
              </a:gs>
              <a:gs pos="100000">
                <a:srgbClr val="EAB85E">
                  <a:gamma/>
                  <a:shade val="72549"/>
                  <a:invGamma/>
                </a:srgbClr>
              </a:gs>
            </a:gsLst>
            <a:lin ang="27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95243" name="Picture 11" descr="Pictur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714348" y="4214818"/>
            <a:ext cx="1924036" cy="1924036"/>
          </a:xfrm>
          <a:prstGeom prst="rect">
            <a:avLst/>
          </a:prstGeom>
          <a:noFill/>
        </p:spPr>
      </p:pic>
      <p:sp>
        <p:nvSpPr>
          <p:cNvPr id="95244" name="Text Box 12"/>
          <p:cNvSpPr txBox="1">
            <a:spLocks noChangeArrowheads="1"/>
          </p:cNvSpPr>
          <p:nvPr/>
        </p:nvSpPr>
        <p:spPr bwMode="gray">
          <a:xfrm>
            <a:off x="785786" y="4643446"/>
            <a:ext cx="1982274" cy="12926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Защита </a:t>
            </a:r>
            <a:endParaRPr lang="en-US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национальных </a:t>
            </a:r>
            <a:endParaRPr lang="en-US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интересов</a:t>
            </a:r>
          </a:p>
          <a:p>
            <a:pPr algn="ctr"/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95247" name="Oval 15"/>
          <p:cNvSpPr>
            <a:spLocks noChangeArrowheads="1"/>
          </p:cNvSpPr>
          <p:nvPr/>
        </p:nvSpPr>
        <p:spPr bwMode="gray">
          <a:xfrm>
            <a:off x="3214678" y="3929066"/>
            <a:ext cx="2857520" cy="2643206"/>
          </a:xfrm>
          <a:prstGeom prst="ellips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57255"/>
                  <a:invGamma/>
                </a:schemeClr>
              </a:gs>
            </a:gsLst>
            <a:path path="rect">
              <a:fillToRect l="100000" t="10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5248" name="Oval 16"/>
          <p:cNvSpPr>
            <a:spLocks noChangeArrowheads="1"/>
          </p:cNvSpPr>
          <p:nvPr/>
        </p:nvSpPr>
        <p:spPr bwMode="gray">
          <a:xfrm>
            <a:off x="3286116" y="4000504"/>
            <a:ext cx="2714644" cy="2428892"/>
          </a:xfrm>
          <a:prstGeom prst="ellipse">
            <a:avLst/>
          </a:prstGeom>
          <a:gradFill rotWithShape="1">
            <a:gsLst>
              <a:gs pos="0">
                <a:schemeClr val="hlink">
                  <a:alpha val="85001"/>
                </a:schemeClr>
              </a:gs>
              <a:gs pos="100000">
                <a:schemeClr val="hlink">
                  <a:gamma/>
                  <a:shade val="63529"/>
                  <a:invGamma/>
                </a:schemeClr>
              </a:gs>
            </a:gsLst>
            <a:lin ang="27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5249" name="Oval 17"/>
          <p:cNvSpPr>
            <a:spLocks noChangeArrowheads="1"/>
          </p:cNvSpPr>
          <p:nvPr/>
        </p:nvSpPr>
        <p:spPr bwMode="gray">
          <a:xfrm>
            <a:off x="3428992" y="4143380"/>
            <a:ext cx="2428892" cy="2143140"/>
          </a:xfrm>
          <a:prstGeom prst="ellips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72549"/>
                  <a:invGamma/>
                </a:schemeClr>
              </a:gs>
            </a:gsLst>
            <a:lin ang="27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95250" name="Picture 18" descr="Pictur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3714744" y="4357694"/>
            <a:ext cx="1928826" cy="1928826"/>
          </a:xfrm>
          <a:prstGeom prst="rect">
            <a:avLst/>
          </a:prstGeom>
          <a:noFill/>
        </p:spPr>
      </p:pic>
      <p:sp>
        <p:nvSpPr>
          <p:cNvPr id="95251" name="Text Box 19"/>
          <p:cNvSpPr txBox="1">
            <a:spLocks noChangeArrowheads="1"/>
          </p:cNvSpPr>
          <p:nvPr/>
        </p:nvSpPr>
        <p:spPr bwMode="gray">
          <a:xfrm>
            <a:off x="3714744" y="4286256"/>
            <a:ext cx="1928826" cy="2031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Обеспечение человека и общества достоверной и полной информацией</a:t>
            </a:r>
          </a:p>
          <a:p>
            <a:pPr algn="ctr"/>
            <a:endParaRPr lang="en-US" b="1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254" name="Oval 22"/>
          <p:cNvSpPr>
            <a:spLocks noChangeArrowheads="1"/>
          </p:cNvSpPr>
          <p:nvPr/>
        </p:nvSpPr>
        <p:spPr bwMode="gray">
          <a:xfrm>
            <a:off x="6215074" y="3929066"/>
            <a:ext cx="2643206" cy="2571768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57255"/>
                  <a:invGamma/>
                </a:schemeClr>
              </a:gs>
            </a:gsLst>
            <a:path path="rect">
              <a:fillToRect l="100000" t="10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5255" name="Oval 23"/>
          <p:cNvSpPr>
            <a:spLocks noChangeArrowheads="1"/>
          </p:cNvSpPr>
          <p:nvPr/>
        </p:nvSpPr>
        <p:spPr bwMode="gray">
          <a:xfrm>
            <a:off x="6429388" y="4071942"/>
            <a:ext cx="2286016" cy="2357454"/>
          </a:xfrm>
          <a:prstGeom prst="ellipse">
            <a:avLst/>
          </a:prstGeom>
          <a:gradFill rotWithShape="1">
            <a:gsLst>
              <a:gs pos="0">
                <a:schemeClr val="accent1">
                  <a:alpha val="85001"/>
                </a:schemeClr>
              </a:gs>
              <a:gs pos="100000">
                <a:schemeClr val="accent1">
                  <a:gamma/>
                  <a:shade val="63529"/>
                  <a:invGamma/>
                </a:schemeClr>
              </a:gs>
            </a:gsLst>
            <a:lin ang="27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5256" name="Oval 24"/>
          <p:cNvSpPr>
            <a:spLocks noChangeArrowheads="1"/>
          </p:cNvSpPr>
          <p:nvPr/>
        </p:nvSpPr>
        <p:spPr bwMode="gray">
          <a:xfrm>
            <a:off x="6286512" y="4000504"/>
            <a:ext cx="2571768" cy="2428892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72549"/>
                  <a:invGamma/>
                </a:schemeClr>
              </a:gs>
            </a:gsLst>
            <a:lin ang="27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95257" name="Picture 25" descr="Pictur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6786578" y="4429132"/>
            <a:ext cx="1643074" cy="1643074"/>
          </a:xfrm>
          <a:prstGeom prst="rect">
            <a:avLst/>
          </a:prstGeom>
          <a:noFill/>
        </p:spPr>
      </p:pic>
      <p:sp>
        <p:nvSpPr>
          <p:cNvPr id="95258" name="Text Box 26"/>
          <p:cNvSpPr txBox="1">
            <a:spLocks noChangeArrowheads="1"/>
          </p:cNvSpPr>
          <p:nvPr/>
        </p:nvSpPr>
        <p:spPr bwMode="gray">
          <a:xfrm>
            <a:off x="6357950" y="4357694"/>
            <a:ext cx="2357454" cy="2031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Правовая защита человека и общества при получении, распространении и использовании информации.</a:t>
            </a:r>
          </a:p>
          <a:p>
            <a:pPr algn="ctr"/>
            <a:endParaRPr lang="en-US" dirty="0">
              <a:solidFill>
                <a:schemeClr val="bg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3132138" y="3429000"/>
            <a:ext cx="5616575" cy="270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b="1"/>
              <a:t>          Виды компьютерных преступлений: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/>
              <a:t>Несанкционированный (неправомерный) доступ к информации.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/>
              <a:t>Нарушение работоспособности компьютерной системы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/>
              <a:t>Подделка (искажение или изменение), т.е. нарушение целостности компьютерной информации.</a:t>
            </a:r>
          </a:p>
        </p:txBody>
      </p:sp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5292725" y="2205038"/>
            <a:ext cx="26638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/>
              <a:t>Информация</a:t>
            </a:r>
            <a:r>
              <a:rPr lang="ru-RU"/>
              <a:t> – объект преступления</a:t>
            </a:r>
          </a:p>
        </p:txBody>
      </p:sp>
      <p:sp>
        <p:nvSpPr>
          <p:cNvPr id="11268" name="computr1"/>
          <p:cNvSpPr>
            <a:spLocks noEditPoints="1" noChangeArrowheads="1"/>
          </p:cNvSpPr>
          <p:nvPr/>
        </p:nvSpPr>
        <p:spPr bwMode="auto">
          <a:xfrm>
            <a:off x="1619250" y="333375"/>
            <a:ext cx="1809750" cy="1809750"/>
          </a:xfrm>
          <a:custGeom>
            <a:avLst/>
            <a:gdLst>
              <a:gd name="T0" fmla="*/ 137133380 w 21600"/>
              <a:gd name="T1" fmla="*/ 0 h 21600"/>
              <a:gd name="T2" fmla="*/ 75814694 w 21600"/>
              <a:gd name="T3" fmla="*/ 0 h 21600"/>
              <a:gd name="T4" fmla="*/ 14496014 w 21600"/>
              <a:gd name="T5" fmla="*/ 0 h 21600"/>
              <a:gd name="T6" fmla="*/ 0 w 21600"/>
              <a:gd name="T7" fmla="*/ 108021886 h 21600"/>
              <a:gd name="T8" fmla="*/ 0 w 21600"/>
              <a:gd name="T9" fmla="*/ 151629388 h 21600"/>
              <a:gd name="T10" fmla="*/ 75814694 w 21600"/>
              <a:gd name="T11" fmla="*/ 151629388 h 21600"/>
              <a:gd name="T12" fmla="*/ 151629388 w 21600"/>
              <a:gd name="T13" fmla="*/ 151629388 h 21600"/>
              <a:gd name="T14" fmla="*/ 151629388 w 21600"/>
              <a:gd name="T15" fmla="*/ 108021886 h 21600"/>
              <a:gd name="T16" fmla="*/ 137133380 w 21600"/>
              <a:gd name="T17" fmla="*/ 95140408 h 21600"/>
              <a:gd name="T18" fmla="*/ 14496014 w 21600"/>
              <a:gd name="T19" fmla="*/ 95140408 h 21600"/>
              <a:gd name="T20" fmla="*/ 14496014 w 21600"/>
              <a:gd name="T21" fmla="*/ 47566685 h 21600"/>
              <a:gd name="T22" fmla="*/ 137133380 w 21600"/>
              <a:gd name="T23" fmla="*/ 47566685 h 21600"/>
              <a:gd name="T24" fmla="*/ 0 w 21600"/>
              <a:gd name="T25" fmla="*/ 129825679 h 21600"/>
              <a:gd name="T26" fmla="*/ 151629388 w 21600"/>
              <a:gd name="T27" fmla="*/ 129825679 h 2160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4923 w 21600"/>
              <a:gd name="T43" fmla="*/ 2541 h 21600"/>
              <a:gd name="T44" fmla="*/ 16756 w 21600"/>
              <a:gd name="T45" fmla="*/ 11153 h 21600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1600" h="21600" extrusionOk="0">
                <a:moveTo>
                  <a:pt x="16994" y="15388"/>
                </a:moveTo>
                <a:lnTo>
                  <a:pt x="16994" y="13553"/>
                </a:lnTo>
                <a:lnTo>
                  <a:pt x="19535" y="13553"/>
                </a:lnTo>
                <a:lnTo>
                  <a:pt x="19535" y="10729"/>
                </a:lnTo>
                <a:lnTo>
                  <a:pt x="19535" y="6776"/>
                </a:lnTo>
                <a:lnTo>
                  <a:pt x="19535" y="0"/>
                </a:lnTo>
                <a:lnTo>
                  <a:pt x="10800" y="0"/>
                </a:lnTo>
                <a:lnTo>
                  <a:pt x="2065" y="0"/>
                </a:lnTo>
                <a:lnTo>
                  <a:pt x="2065" y="6776"/>
                </a:lnTo>
                <a:lnTo>
                  <a:pt x="2065" y="10729"/>
                </a:lnTo>
                <a:lnTo>
                  <a:pt x="2065" y="13553"/>
                </a:lnTo>
                <a:lnTo>
                  <a:pt x="4606" y="13553"/>
                </a:lnTo>
                <a:lnTo>
                  <a:pt x="4606" y="15388"/>
                </a:lnTo>
                <a:lnTo>
                  <a:pt x="0" y="15388"/>
                </a:lnTo>
                <a:lnTo>
                  <a:pt x="0" y="21600"/>
                </a:lnTo>
                <a:lnTo>
                  <a:pt x="10800" y="21600"/>
                </a:lnTo>
                <a:lnTo>
                  <a:pt x="21600" y="21600"/>
                </a:lnTo>
                <a:lnTo>
                  <a:pt x="21600" y="15388"/>
                </a:lnTo>
                <a:lnTo>
                  <a:pt x="16994" y="15388"/>
                </a:lnTo>
                <a:close/>
              </a:path>
              <a:path w="21600" h="21600" extrusionOk="0">
                <a:moveTo>
                  <a:pt x="4606" y="15388"/>
                </a:moveTo>
                <a:lnTo>
                  <a:pt x="4606" y="13553"/>
                </a:lnTo>
                <a:lnTo>
                  <a:pt x="16994" y="13553"/>
                </a:lnTo>
                <a:lnTo>
                  <a:pt x="16994" y="15388"/>
                </a:lnTo>
                <a:lnTo>
                  <a:pt x="4606" y="15388"/>
                </a:lnTo>
              </a:path>
              <a:path w="21600" h="21600" extrusionOk="0">
                <a:moveTo>
                  <a:pt x="4606" y="11294"/>
                </a:moveTo>
                <a:lnTo>
                  <a:pt x="4606" y="2259"/>
                </a:lnTo>
                <a:lnTo>
                  <a:pt x="16994" y="2259"/>
                </a:lnTo>
                <a:lnTo>
                  <a:pt x="16994" y="11294"/>
                </a:lnTo>
                <a:lnTo>
                  <a:pt x="4606" y="11294"/>
                </a:lnTo>
                <a:moveTo>
                  <a:pt x="13976" y="17082"/>
                </a:moveTo>
                <a:lnTo>
                  <a:pt x="13976" y="16376"/>
                </a:lnTo>
                <a:lnTo>
                  <a:pt x="20171" y="16376"/>
                </a:lnTo>
                <a:lnTo>
                  <a:pt x="20171" y="17082"/>
                </a:lnTo>
                <a:lnTo>
                  <a:pt x="13976" y="17082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55" name="Documents"/>
          <p:cNvSpPr>
            <a:spLocks noEditPoints="1" noChangeArrowheads="1"/>
          </p:cNvSpPr>
          <p:nvPr/>
        </p:nvSpPr>
        <p:spPr bwMode="auto">
          <a:xfrm>
            <a:off x="5867400" y="260350"/>
            <a:ext cx="1352550" cy="1809750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270" name="Text Box 8"/>
          <p:cNvSpPr txBox="1">
            <a:spLocks noChangeArrowheads="1"/>
          </p:cNvSpPr>
          <p:nvPr/>
        </p:nvSpPr>
        <p:spPr bwMode="auto">
          <a:xfrm>
            <a:off x="827088" y="2205038"/>
            <a:ext cx="34575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/>
              <a:t>Компьютер</a:t>
            </a:r>
            <a:r>
              <a:rPr lang="ru-RU"/>
              <a:t> – инструмент для совершения преступления</a:t>
            </a:r>
          </a:p>
        </p:txBody>
      </p:sp>
      <p:pic>
        <p:nvPicPr>
          <p:cNvPr id="7" name="Рисунок 6" descr="AG00014_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3071810"/>
            <a:ext cx="1928826" cy="1678079"/>
          </a:xfrm>
          <a:prstGeom prst="rect">
            <a:avLst/>
          </a:prstGeom>
        </p:spPr>
      </p:pic>
      <p:pic>
        <p:nvPicPr>
          <p:cNvPr id="8" name="Рисунок 7" descr="AG00036_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00166" y="4929198"/>
            <a:ext cx="1538289" cy="1660024"/>
          </a:xfrm>
          <a:prstGeom prst="rect">
            <a:avLst/>
          </a:prstGeom>
        </p:spPr>
      </p:pic>
      <p:pic>
        <p:nvPicPr>
          <p:cNvPr id="9" name="Рисунок 8" descr="AG00595_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000301">
            <a:off x="7586778" y="2234938"/>
            <a:ext cx="1375118" cy="1429578"/>
          </a:xfrm>
          <a:prstGeom prst="rect">
            <a:avLst/>
          </a:prstGeom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Меры обеспечения информационной безопасности</a:t>
            </a:r>
          </a:p>
        </p:txBody>
      </p:sp>
      <p:sp>
        <p:nvSpPr>
          <p:cNvPr id="12291" name="Text Box 5"/>
          <p:cNvSpPr txBox="1">
            <a:spLocks noChangeArrowheads="1"/>
          </p:cNvSpPr>
          <p:nvPr/>
        </p:nvSpPr>
        <p:spPr bwMode="auto">
          <a:xfrm>
            <a:off x="395288" y="1773238"/>
            <a:ext cx="74168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b="1" dirty="0"/>
              <a:t>«Защищенная система»</a:t>
            </a:r>
            <a:r>
              <a:rPr lang="ru-RU" dirty="0"/>
              <a:t> - это информационная система, обеспечивающая безопасность обрабатываемой информации и поддерживающая свою работоспособность в условиях воздействия на нее заданного множества угроз.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395288" y="3500438"/>
            <a:ext cx="4895850" cy="1722437"/>
            <a:chOff x="249" y="2205"/>
            <a:chExt cx="3084" cy="1085"/>
          </a:xfrm>
        </p:grpSpPr>
        <p:sp>
          <p:nvSpPr>
            <p:cNvPr id="12295" name="Text Box 6"/>
            <p:cNvSpPr txBox="1">
              <a:spLocks noChangeArrowheads="1"/>
            </p:cNvSpPr>
            <p:nvPr/>
          </p:nvSpPr>
          <p:spPr bwMode="auto">
            <a:xfrm>
              <a:off x="249" y="2205"/>
              <a:ext cx="308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600" b="1" dirty="0"/>
                <a:t>Стандарты информационной безопасности:</a:t>
              </a:r>
            </a:p>
          </p:txBody>
        </p:sp>
        <p:sp>
          <p:nvSpPr>
            <p:cNvPr id="12296" name="Text Box 7"/>
            <p:cNvSpPr txBox="1">
              <a:spLocks noChangeArrowheads="1"/>
            </p:cNvSpPr>
            <p:nvPr/>
          </p:nvSpPr>
          <p:spPr bwMode="auto">
            <a:xfrm>
              <a:off x="431" y="2432"/>
              <a:ext cx="272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/>
                <a:t>Россия – документы Гостехкомиссии</a:t>
              </a:r>
            </a:p>
          </p:txBody>
        </p:sp>
        <p:sp>
          <p:nvSpPr>
            <p:cNvPr id="12297" name="Text Box 8"/>
            <p:cNvSpPr txBox="1">
              <a:spLocks noChangeArrowheads="1"/>
            </p:cNvSpPr>
            <p:nvPr/>
          </p:nvSpPr>
          <p:spPr bwMode="auto">
            <a:xfrm>
              <a:off x="431" y="2659"/>
              <a:ext cx="25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dirty="0"/>
                <a:t>США – «Оранжевая книга»</a:t>
              </a:r>
            </a:p>
          </p:txBody>
        </p:sp>
        <p:sp>
          <p:nvSpPr>
            <p:cNvPr id="12298" name="Text Box 9"/>
            <p:cNvSpPr txBox="1">
              <a:spLocks noChangeArrowheads="1"/>
            </p:cNvSpPr>
            <p:nvPr/>
          </p:nvSpPr>
          <p:spPr bwMode="auto">
            <a:xfrm>
              <a:off x="431" y="2886"/>
              <a:ext cx="2359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/>
                <a:t>«Единые критерии безопасности информационных технологий»</a:t>
              </a:r>
            </a:p>
          </p:txBody>
        </p:sp>
      </p:grpSp>
      <p:sp>
        <p:nvSpPr>
          <p:cNvPr id="12293" name="Text Box 10"/>
          <p:cNvSpPr txBox="1">
            <a:spLocks noChangeArrowheads="1"/>
          </p:cNvSpPr>
          <p:nvPr/>
        </p:nvSpPr>
        <p:spPr bwMode="auto">
          <a:xfrm rot="276251">
            <a:off x="5292725" y="3284538"/>
            <a:ext cx="3671888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i="1"/>
              <a:t>В 1996 году в России впервые в уголовный кодекс был внесен раздел «Преступления в сфере компьютерной информации»</a:t>
            </a:r>
          </a:p>
        </p:txBody>
      </p:sp>
      <p:sp>
        <p:nvSpPr>
          <p:cNvPr id="12294" name="Text Box 11"/>
          <p:cNvSpPr txBox="1">
            <a:spLocks noChangeArrowheads="1"/>
          </p:cNvSpPr>
          <p:nvPr/>
        </p:nvSpPr>
        <p:spPr bwMode="auto">
          <a:xfrm>
            <a:off x="2159000" y="5661025"/>
            <a:ext cx="69850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/>
              <a:t>К защите информации относится также и осуществление авторских и имущественных прав на интеллектуальную собственность, каковым является программное обеспечение.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AutoShape 3"/>
          <p:cNvSpPr>
            <a:spLocks noChangeArrowheads="1"/>
          </p:cNvSpPr>
          <p:nvPr/>
        </p:nvSpPr>
        <p:spPr bwMode="auto">
          <a:xfrm>
            <a:off x="5500694" y="3857628"/>
            <a:ext cx="2800376" cy="1562107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>
              <a:latin typeface="Verdana" pitchFamily="34" charset="0"/>
            </a:endParaRPr>
          </a:p>
        </p:txBody>
      </p:sp>
      <p:sp>
        <p:nvSpPr>
          <p:cNvPr id="74757" name="AutoShape 5"/>
          <p:cNvSpPr>
            <a:spLocks noChangeArrowheads="1"/>
          </p:cNvSpPr>
          <p:nvPr/>
        </p:nvSpPr>
        <p:spPr bwMode="auto">
          <a:xfrm>
            <a:off x="571472" y="3857628"/>
            <a:ext cx="2562252" cy="1633545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>
              <a:latin typeface="Verdana" pitchFamily="34" charset="0"/>
            </a:endParaRPr>
          </a:p>
        </p:txBody>
      </p:sp>
      <p:sp>
        <p:nvSpPr>
          <p:cNvPr id="74758" name="Text Box 6"/>
          <p:cNvSpPr txBox="1">
            <a:spLocks noChangeArrowheads="1"/>
          </p:cNvSpPr>
          <p:nvPr/>
        </p:nvSpPr>
        <p:spPr bwMode="auto">
          <a:xfrm>
            <a:off x="857224" y="4143380"/>
            <a:ext cx="19700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ВНЕШНИЕ ФАКТОРЫ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759" name="AutoShape 7"/>
          <p:cNvSpPr>
            <a:spLocks noChangeAspect="1" noChangeArrowheads="1" noTextEdit="1"/>
          </p:cNvSpPr>
          <p:nvPr/>
        </p:nvSpPr>
        <p:spPr bwMode="auto">
          <a:xfrm>
            <a:off x="3146425" y="2767013"/>
            <a:ext cx="893763" cy="122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4760" name="Freeform 8"/>
          <p:cNvSpPr>
            <a:spLocks/>
          </p:cNvSpPr>
          <p:nvPr/>
        </p:nvSpPr>
        <p:spPr bwMode="invGray">
          <a:xfrm>
            <a:off x="3146425" y="2770188"/>
            <a:ext cx="873125" cy="1219200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4761" name="AutoShape 9"/>
          <p:cNvSpPr>
            <a:spLocks noChangeAspect="1" noChangeArrowheads="1" noTextEdit="1"/>
          </p:cNvSpPr>
          <p:nvPr/>
        </p:nvSpPr>
        <p:spPr bwMode="auto">
          <a:xfrm flipH="1">
            <a:off x="4792663" y="2767013"/>
            <a:ext cx="893762" cy="122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4762" name="Freeform 10"/>
          <p:cNvSpPr>
            <a:spLocks/>
          </p:cNvSpPr>
          <p:nvPr/>
        </p:nvSpPr>
        <p:spPr bwMode="invGray">
          <a:xfrm flipH="1">
            <a:off x="4799013" y="2770188"/>
            <a:ext cx="873125" cy="1219200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2071670" y="500042"/>
            <a:ext cx="4572032" cy="2357454"/>
            <a:chOff x="1997" y="1314"/>
            <a:chExt cx="1889" cy="1009"/>
          </a:xfrm>
        </p:grpSpPr>
        <p:grpSp>
          <p:nvGrpSpPr>
            <p:cNvPr id="3" name="Group 12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74765" name="Oval 13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4766" name="Oval 14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74767" name="Oval 15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74768" name="Oval 16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74769" name="Oval 17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74770" name="Oval 18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74771" name="Text Box 19"/>
          <p:cNvSpPr txBox="1">
            <a:spLocks noChangeArrowheads="1"/>
          </p:cNvSpPr>
          <p:nvPr/>
        </p:nvSpPr>
        <p:spPr bwMode="auto">
          <a:xfrm>
            <a:off x="2928926" y="928670"/>
            <a:ext cx="3161571" cy="95410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Информационные</a:t>
            </a:r>
          </a:p>
          <a:p>
            <a:pPr algn="ctr" eaLnBrk="0" hangingPunct="0"/>
            <a:r>
              <a:rPr lang="ru-RU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угрозы</a:t>
            </a:r>
            <a:endParaRPr lang="en-US" sz="28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772" name="Text Box 20"/>
          <p:cNvSpPr txBox="1">
            <a:spLocks noChangeArrowheads="1"/>
          </p:cNvSpPr>
          <p:nvPr/>
        </p:nvSpPr>
        <p:spPr bwMode="auto">
          <a:xfrm>
            <a:off x="5786446" y="4214818"/>
            <a:ext cx="241778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ВНУТРЕННИЕ </a:t>
            </a:r>
          </a:p>
          <a:p>
            <a:pPr algn="ctr" eaLnBrk="0" hangingPunct="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ФАКТОРЫ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" name="Рисунок 18" descr="it115409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14678" y="5000612"/>
            <a:ext cx="2244344" cy="1857388"/>
          </a:xfrm>
          <a:prstGeom prst="rect">
            <a:avLst/>
          </a:prstGeom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AutoShape 3"/>
          <p:cNvSpPr>
            <a:spLocks noChangeArrowheads="1"/>
          </p:cNvSpPr>
          <p:nvPr/>
        </p:nvSpPr>
        <p:spPr bwMode="gray">
          <a:xfrm rot="10800000">
            <a:off x="1928794" y="642918"/>
            <a:ext cx="6967542" cy="5572164"/>
          </a:xfrm>
          <a:prstGeom prst="rightArrow">
            <a:avLst>
              <a:gd name="adj1" fmla="val 79306"/>
              <a:gd name="adj2" fmla="val 34844"/>
            </a:avLst>
          </a:prstGeom>
          <a:gradFill rotWithShape="1">
            <a:gsLst>
              <a:gs pos="0">
                <a:schemeClr val="accent1">
                  <a:alpha val="14999"/>
                </a:schemeClr>
              </a:gs>
              <a:gs pos="100000">
                <a:schemeClr val="accent1">
                  <a:gamma/>
                  <a:tint val="57647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9876" name="AutoShape 4"/>
          <p:cNvSpPr>
            <a:spLocks noChangeArrowheads="1"/>
          </p:cNvSpPr>
          <p:nvPr/>
        </p:nvSpPr>
        <p:spPr bwMode="blackWhite">
          <a:xfrm>
            <a:off x="3786182" y="1357298"/>
            <a:ext cx="4680000" cy="12600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политика стран,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противодействующая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доступу к мировым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достижениям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области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информационных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технологий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877" name="AutoShape 5"/>
          <p:cNvSpPr>
            <a:spLocks noChangeArrowheads="1"/>
          </p:cNvSpPr>
          <p:nvPr/>
        </p:nvSpPr>
        <p:spPr bwMode="blackWhite">
          <a:xfrm>
            <a:off x="3786182" y="2786058"/>
            <a:ext cx="4680000" cy="12600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«информационная война»,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нарушающая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функционирование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информационной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среды в стране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878" name="AutoShape 6"/>
          <p:cNvSpPr>
            <a:spLocks noChangeArrowheads="1"/>
          </p:cNvSpPr>
          <p:nvPr/>
        </p:nvSpPr>
        <p:spPr bwMode="blackWhite">
          <a:xfrm>
            <a:off x="3786182" y="4214818"/>
            <a:ext cx="4680000" cy="12600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преступная деятельность,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направленная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против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национальных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интересов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879" name="AutoShape 7"/>
          <p:cNvSpPr>
            <a:spLocks noChangeArrowheads="1"/>
          </p:cNvSpPr>
          <p:nvPr/>
        </p:nvSpPr>
        <p:spPr bwMode="black">
          <a:xfrm>
            <a:off x="0" y="2143116"/>
            <a:ext cx="3143240" cy="2571768"/>
          </a:xfrm>
          <a:prstGeom prst="roundRect">
            <a:avLst>
              <a:gd name="adj" fmla="val 9106"/>
            </a:avLst>
          </a:prstGeom>
          <a:noFill/>
          <a:ln w="25400">
            <a:solidFill>
              <a:schemeClr val="bg1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 источникам основных внешних угроз для России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относятся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dirty="0">
              <a:solidFill>
                <a:srgbClr val="FFE10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AutoShape 3"/>
          <p:cNvSpPr>
            <a:spLocks noChangeArrowheads="1"/>
          </p:cNvSpPr>
          <p:nvPr/>
        </p:nvSpPr>
        <p:spPr bwMode="gray">
          <a:xfrm rot="10800000">
            <a:off x="1428728" y="357166"/>
            <a:ext cx="7500990" cy="6072230"/>
          </a:xfrm>
          <a:prstGeom prst="rightArrow">
            <a:avLst>
              <a:gd name="adj1" fmla="val 79306"/>
              <a:gd name="adj2" fmla="val 34844"/>
            </a:avLst>
          </a:prstGeom>
          <a:gradFill rotWithShape="1">
            <a:gsLst>
              <a:gs pos="0">
                <a:schemeClr val="accent1">
                  <a:alpha val="14999"/>
                </a:schemeClr>
              </a:gs>
              <a:gs pos="100000">
                <a:schemeClr val="accent1">
                  <a:gamma/>
                  <a:tint val="57647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9876" name="AutoShape 4"/>
          <p:cNvSpPr>
            <a:spLocks noChangeArrowheads="1"/>
          </p:cNvSpPr>
          <p:nvPr/>
        </p:nvSpPr>
        <p:spPr bwMode="blackWhite">
          <a:xfrm>
            <a:off x="3857620" y="1214422"/>
            <a:ext cx="4680000" cy="12600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отставание от ведущих стран мира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уровню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информатизации</a:t>
            </a:r>
          </a:p>
        </p:txBody>
      </p:sp>
      <p:sp>
        <p:nvSpPr>
          <p:cNvPr id="79877" name="AutoShape 5"/>
          <p:cNvSpPr>
            <a:spLocks noChangeArrowheads="1"/>
          </p:cNvSpPr>
          <p:nvPr/>
        </p:nvSpPr>
        <p:spPr bwMode="blackWhite">
          <a:xfrm>
            <a:off x="3786182" y="2714620"/>
            <a:ext cx="4714908" cy="1500198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878" name="AutoShape 6"/>
          <p:cNvSpPr>
            <a:spLocks noChangeArrowheads="1"/>
          </p:cNvSpPr>
          <p:nvPr/>
        </p:nvSpPr>
        <p:spPr bwMode="blackWhite">
          <a:xfrm>
            <a:off x="3857620" y="4357694"/>
            <a:ext cx="4680000" cy="12600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lvl="0" algn="ctr" eaLnBrk="0" hangingPunct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снижение уровня образованности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eaLnBrk="0" hangingPunct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граждан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препятствующее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работе</a:t>
            </a:r>
          </a:p>
          <a:p>
            <a:pPr lvl="0" algn="ctr" eaLnBrk="0" hangingPunct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информационной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среде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879" name="AutoShape 7"/>
          <p:cNvSpPr>
            <a:spLocks noChangeArrowheads="1"/>
          </p:cNvSpPr>
          <p:nvPr/>
        </p:nvSpPr>
        <p:spPr bwMode="black">
          <a:xfrm>
            <a:off x="214282" y="2143116"/>
            <a:ext cx="3143240" cy="2571768"/>
          </a:xfrm>
          <a:prstGeom prst="roundRect">
            <a:avLst>
              <a:gd name="adj" fmla="val 9106"/>
            </a:avLst>
          </a:prstGeom>
          <a:noFill/>
          <a:ln w="25400">
            <a:solidFill>
              <a:schemeClr val="bg1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 источникам основных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внутренних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угроз для России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относятся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6257" name="Rectangle 1"/>
          <p:cNvSpPr>
            <a:spLocks noChangeArrowheads="1"/>
          </p:cNvSpPr>
          <p:nvPr/>
        </p:nvSpPr>
        <p:spPr bwMode="auto">
          <a:xfrm>
            <a:off x="3786182" y="2714620"/>
            <a:ext cx="478634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904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82563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технологическое отставание электронной промышленности в области производства информационной и телекоммуникационной техники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AutoShape 3"/>
          <p:cNvSpPr>
            <a:spLocks noChangeArrowheads="1"/>
          </p:cNvSpPr>
          <p:nvPr/>
        </p:nvSpPr>
        <p:spPr bwMode="auto">
          <a:xfrm>
            <a:off x="5286380" y="4000504"/>
            <a:ext cx="3000396" cy="1500198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>
              <a:latin typeface="Verdana" pitchFamily="34" charset="0"/>
            </a:endParaRPr>
          </a:p>
        </p:txBody>
      </p:sp>
      <p:sp>
        <p:nvSpPr>
          <p:cNvPr id="74757" name="AutoShape 5"/>
          <p:cNvSpPr>
            <a:spLocks noChangeArrowheads="1"/>
          </p:cNvSpPr>
          <p:nvPr/>
        </p:nvSpPr>
        <p:spPr bwMode="auto">
          <a:xfrm>
            <a:off x="428596" y="4000504"/>
            <a:ext cx="3714776" cy="1500198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>
              <a:latin typeface="Verdana" pitchFamily="34" charset="0"/>
            </a:endParaRPr>
          </a:p>
        </p:txBody>
      </p:sp>
      <p:sp>
        <p:nvSpPr>
          <p:cNvPr id="74758" name="Text Box 6"/>
          <p:cNvSpPr txBox="1">
            <a:spLocks noChangeArrowheads="1"/>
          </p:cNvSpPr>
          <p:nvPr/>
        </p:nvSpPr>
        <p:spPr bwMode="auto">
          <a:xfrm>
            <a:off x="785786" y="4500570"/>
            <a:ext cx="32147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ПРЕДНАМЕРЕННЫЕ</a:t>
            </a:r>
            <a:endParaRPr lang="en-US" sz="24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759" name="AutoShape 7"/>
          <p:cNvSpPr>
            <a:spLocks noChangeAspect="1" noChangeArrowheads="1" noTextEdit="1"/>
          </p:cNvSpPr>
          <p:nvPr/>
        </p:nvSpPr>
        <p:spPr bwMode="auto">
          <a:xfrm>
            <a:off x="3146425" y="2767013"/>
            <a:ext cx="893763" cy="122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4760" name="Freeform 8"/>
          <p:cNvSpPr>
            <a:spLocks/>
          </p:cNvSpPr>
          <p:nvPr/>
        </p:nvSpPr>
        <p:spPr bwMode="invGray">
          <a:xfrm>
            <a:off x="3146425" y="2770188"/>
            <a:ext cx="873125" cy="1219200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4761" name="AutoShape 9"/>
          <p:cNvSpPr>
            <a:spLocks noChangeAspect="1" noChangeArrowheads="1" noTextEdit="1"/>
          </p:cNvSpPr>
          <p:nvPr/>
        </p:nvSpPr>
        <p:spPr bwMode="auto">
          <a:xfrm flipH="1">
            <a:off x="4792663" y="2767013"/>
            <a:ext cx="893762" cy="122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4762" name="Freeform 10"/>
          <p:cNvSpPr>
            <a:spLocks/>
          </p:cNvSpPr>
          <p:nvPr/>
        </p:nvSpPr>
        <p:spPr bwMode="invGray">
          <a:xfrm flipH="1">
            <a:off x="4799013" y="2770188"/>
            <a:ext cx="873125" cy="1219200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2214546" y="500042"/>
            <a:ext cx="4572032" cy="2357454"/>
            <a:chOff x="1997" y="1314"/>
            <a:chExt cx="1889" cy="1009"/>
          </a:xfrm>
        </p:grpSpPr>
        <p:grpSp>
          <p:nvGrpSpPr>
            <p:cNvPr id="3" name="Group 12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74765" name="Oval 13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4766" name="Oval 14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74767" name="Oval 15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74768" name="Oval 16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74769" name="Oval 17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74770" name="Oval 18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74771" name="Text Box 19"/>
          <p:cNvSpPr txBox="1">
            <a:spLocks noChangeArrowheads="1"/>
          </p:cNvSpPr>
          <p:nvPr/>
        </p:nvSpPr>
        <p:spPr bwMode="auto">
          <a:xfrm>
            <a:off x="2928926" y="928670"/>
            <a:ext cx="3161571" cy="95410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Информационные</a:t>
            </a:r>
          </a:p>
          <a:p>
            <a:pPr algn="ctr" eaLnBrk="0" hangingPunct="0"/>
            <a:r>
              <a:rPr lang="ru-RU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угрозы</a:t>
            </a:r>
            <a:endParaRPr lang="en-US" sz="28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786446" y="4500570"/>
            <a:ext cx="21326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СЛУЧАЙНЫЕ</a:t>
            </a:r>
            <a:endParaRPr lang="ru-RU" sz="24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" name="Рисунок 19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25802" y="571480"/>
            <a:ext cx="2018198" cy="2286016"/>
          </a:xfrm>
          <a:prstGeom prst="rect">
            <a:avLst/>
          </a:prstGeom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3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</TotalTime>
  <Words>961</Words>
  <Application>Microsoft Office PowerPoint</Application>
  <PresentationFormat>Экран (4:3)</PresentationFormat>
  <Paragraphs>106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8" baseType="lpstr">
      <vt:lpstr>Arial</vt:lpstr>
      <vt:lpstr>Calibri</vt:lpstr>
      <vt:lpstr>Times New Roman</vt:lpstr>
      <vt:lpstr>Verdana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Меры обеспечения информационной безопасности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ПРЕДМАРЕННЫЕ УГРОЗЫ</vt:lpstr>
      <vt:lpstr>Преднамеренные угрозы в компьютерных системах могут осуществляться через каналы доступа к информации </vt:lpstr>
      <vt:lpstr>Презентация PowerPoint</vt:lpstr>
      <vt:lpstr>Презентация PowerPoint</vt:lpstr>
      <vt:lpstr>Презентация PowerPoint</vt:lpstr>
      <vt:lpstr>СЛУЧАЙНЫЕ  УГРОЗЫ</vt:lpstr>
      <vt:lpstr>МЕТОДЫ  ЗАЩИТЫ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Людмила</dc:creator>
  <cp:lastModifiedBy>BADOU_2</cp:lastModifiedBy>
  <cp:revision>42</cp:revision>
  <dcterms:created xsi:type="dcterms:W3CDTF">2010-03-09T15:05:12Z</dcterms:created>
  <dcterms:modified xsi:type="dcterms:W3CDTF">2023-11-01T09:56:12Z</dcterms:modified>
</cp:coreProperties>
</file>